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1" r:id="rId2"/>
  </p:sldMasterIdLst>
  <p:notesMasterIdLst>
    <p:notesMasterId r:id="rId12"/>
  </p:notesMasterIdLst>
  <p:sldIdLst>
    <p:sldId id="261" r:id="rId3"/>
    <p:sldId id="264" r:id="rId4"/>
    <p:sldId id="256" r:id="rId5"/>
    <p:sldId id="257" r:id="rId6"/>
    <p:sldId id="258" r:id="rId7"/>
    <p:sldId id="259" r:id="rId8"/>
    <p:sldId id="262" r:id="rId9"/>
    <p:sldId id="263" r:id="rId10"/>
    <p:sldId id="260" r:id="rId1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C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7" d="100"/>
          <a:sy n="127" d="100"/>
        </p:scale>
        <p:origin x="53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6588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User-supplied WPTG Corporate Profile deck, July 2026</a:t>
            </a:r>
          </a:p>
          <a:p>
            <a:r>
              <a:t>- WPTG Visual Kit 2026</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 User-supplied WPTG Corporate Profile deck, July 2026</a:t>
            </a:r>
          </a:p>
          <a:p>
            <a:r>
              <a:t>- WPTG Visual Kit 2026</a:t>
            </a:r>
          </a:p>
        </p:txBody>
      </p:sp>
      <p:sp>
        <p:nvSpPr>
          <p:cNvPr id="4" name="Slide Number Placeholder 3"/>
          <p:cNvSpPr>
            <a:spLocks noGrp="1"/>
          </p:cNvSpPr>
          <p:nvPr>
            <p:ph type="sldNum" idx="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a:cs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BUILT TO THE BRIEF FROM THE 23 AUG CALL. Two products only, Utilon and Nexus. Chettan confirmed the SEK 29.5m came from those two. Nothing else goes on this slide.</a:t>
            </a:r>
          </a:p>
          <a:p>
            <a:r>
              <a:rPr lang="en-GB" dirty="0"/>
              <a:t>POSITION: neither was commercially deployed to a paying customer at 30 June. Both approaching deployment. This is what supports no amortisation in H1.</a:t>
            </a:r>
          </a:p>
          <a:p>
            <a:r>
              <a:rPr lang="en-GB" dirty="0"/>
              <a:t>UTILON: no deployment date attached, per Ebrahim. Still in negotiation, award not concluded. Do not say it goes into production in Q3. Utilon is BUILT, not part-built. If pressed on why a finished system is not amortising, the answer is that a municipal credit management system cannot operate without a client environment, so it is complete but not in service. Confirm Vikas is comfortable defending that distinction - it is the hinge the whole slide hangs on, because amortisation starts when an asset is available for use, not when it earns.</a:t>
            </a:r>
          </a:p>
          <a:p>
            <a:r>
              <a:rPr lang="en-GB" dirty="0"/>
              <a:t>NEXUS: carries the Q3 line because there are customers behind it.</a:t>
            </a:r>
          </a:p>
          <a:p>
            <a:r>
              <a:rPr lang="en-GB" dirty="0"/>
              <a:t>IF ASKED WHETHER ANYTHING IS ALREADY LIVE: the honest line is internal and design-partner use, not commercial deployment to a paying customer. Nexus Academy and Nexus Counsel were both technically live before 30 June. Do not claim nothing existed - claim nothing was commercially deployed.</a:t>
            </a:r>
          </a:p>
          <a:p>
            <a:r>
              <a:rPr lang="en-GB" dirty="0"/>
              <a:t>IF ASKED WHICH IP GENERATED THE 18-20 PERCENT IP-LED REVENUE: the agreed answer is earlier products already amortised. CHECK WITH VIKAS BEFORE THE CALL. The group IP register records accumulated amortisation as N/A on every asset, so if the follow-up is what the amortisation charge was, that answer does not hold.</a:t>
            </a:r>
          </a:p>
          <a:p>
            <a:r>
              <a:rPr lang="en-GB" dirty="0"/>
              <a:t>DO NOT give revenue by product. It is not held anywhere.</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PURPOSE. Pre-empts the obvious question: how is margin improving on AI if the two flagship platforms are not yet earning? The answer is that they are different layers. Operational AI cuts cost now, subsidiary products earn now, and the capitalised platforms are next.</a:t>
            </a:r>
          </a:p>
          <a:p>
            <a:r>
              <a:rPr lang="en-GB" dirty="0"/>
              <a:t>THE SAMPLE. Seven returns of roughly forty, self-reported, first read dated 24 August. Say the seven-of-forty out loud rather than letting it be discovered. It is also an honest reason not to quantify anything yet.</a:t>
            </a:r>
          </a:p>
          <a:p>
            <a:r>
              <a:rPr lang="en-GB" dirty="0"/>
              <a:t>DO NOT QUANTIFY. There is no measured cost saving or margin contribution behind this. If asked for a number, the answer is that the sweep is at first read and figures follow verification.</a:t>
            </a:r>
          </a:p>
          <a:p>
            <a:r>
              <a:rPr lang="en-GB" dirty="0"/>
              <a:t>EVIDENCE QUALITY. Only two of the seven could evidence everything they claimed. One return claimed AI revenue with no evidence and one linked activity rather than artefacts. That is why the action message says claims are verified before they are reported. Do not name individual businesses or repeat an unverified revenue claim.</a:t>
            </a:r>
          </a:p>
          <a:p>
            <a:r>
              <a:rPr lang="en-GB" dirty="0"/>
              <a:t>THE TWO THAT STAND UP. Brand-citation tracking sold on subscription, and a set of client-facing voice and automation systems sold as owned rather than licensed. Both evidenced. Confirm with Ebrahim before naming the subsidiaries publicly.</a:t>
            </a:r>
          </a:p>
          <a:p>
            <a:r>
              <a:rPr lang="en-GB" dirty="0"/>
              <a:t>KEEP INTERNAL. Four of the seven are running AI on personal accounts and personal cards, with client material moving through consumer tiers. That is a real governance exposure and it is being dealt with, but it does not belong on an investor call.</a:t>
            </a:r>
          </a:p>
          <a:p>
            <a:r>
              <a:rPr lang="en-GB" dirty="0"/>
              <a:t>ALSO INTERNAL. Three teams are independently building the same brand-citation product. Consolidation decision pending. Not for this audience.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81587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15359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39698674"/>
      </p:ext>
    </p:extLst>
  </p:cSld>
  <p:clrMap bg1="lt1" tx1="dk1" bg2="lt2" tx2="dk2" accent1="accent1" accent2="accent2" accent3="accent3" accent4="accent4" accent5="accent5" accent6="accent6" hlink="hlink" folHlink="folHlink"/>
  <p:sldLayoutIdLst>
    <p:sldLayoutId id="2147483652"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p:blipFill>
        <p:spPr>
          <a:xfrm>
            <a:off x="0" y="0"/>
            <a:ext cx="12192000" cy="6858000"/>
          </a:xfrm>
          <a:prstGeom prst="rect">
            <a:avLst/>
          </a:prstGeom>
        </p:spPr>
      </p:pic>
      <p:sp>
        <p:nvSpPr>
          <p:cNvPr id="2" name="Rectangle 1">
            <a:extLst>
              <a:ext uri="{FF2B5EF4-FFF2-40B4-BE49-F238E27FC236}">
                <a16:creationId xmlns:a16="http://schemas.microsoft.com/office/drawing/2014/main" id="{05101CEB-6C31-4A52-946F-1C4427E9DF1D}"/>
              </a:ext>
            </a:extLst>
          </p:cNvPr>
          <p:cNvSpPr>
            <a:spLocks noGrp="1"/>
          </p:cNvSpPr>
          <p:nvPr/>
        </p:nvSpPr>
        <p:spPr>
          <a:xfrm>
            <a:off x="523875" y="2905125"/>
            <a:ext cx="6667500" cy="685800"/>
          </a:xfrm>
          <a:prstGeom prst="rect">
            <a:avLst/>
          </a:prstGeom>
          <a:noFill/>
          <a:ln w="0">
            <a:noFill/>
            <a:prstDash val="solid"/>
          </a:ln>
        </p:spPr>
        <p:txBody>
          <a:bodyPr wrap="square" lIns="0" tIns="0" rIns="0" bIns="0" anchor="t">
            <a:normAutofit/>
          </a:bodyPr>
          <a:lstStyle/>
          <a:p>
            <a:pPr algn="l">
              <a:lnSpc>
                <a:spcPct val="100000"/>
              </a:lnSpc>
              <a:buNone/>
              <a:defRPr sz="3900" b="1">
                <a:solidFill>
                  <a:srgbClr val="FFFFFF"/>
                </a:solidFill>
                <a:latin typeface="DM Sans 14pt"/>
                <a:ea typeface="DM Sans 14pt"/>
                <a:cs typeface="DM Sans 14pt"/>
              </a:defRPr>
            </a:pPr>
            <a:r>
              <a:rPr sz="3900" b="1" dirty="0">
                <a:solidFill>
                  <a:srgbClr val="FFFFFF"/>
                </a:solidFill>
                <a:latin typeface="DM Sans 14pt"/>
                <a:ea typeface="DM Sans 14pt"/>
                <a:cs typeface="DM Sans 14pt"/>
              </a:rPr>
              <a:t>WPTG </a:t>
            </a:r>
            <a:r>
              <a:rPr lang="en-US" sz="3900" b="1" dirty="0">
                <a:solidFill>
                  <a:srgbClr val="FFFFFF"/>
                </a:solidFill>
                <a:latin typeface="DM Sans 14pt"/>
                <a:ea typeface="DM Sans 14pt"/>
                <a:cs typeface="DM Sans 14pt"/>
              </a:rPr>
              <a:t>Investor Briefing</a:t>
            </a:r>
            <a:r>
              <a:rPr lang="en-US" sz="3900" b="1" dirty="0">
                <a:solidFill>
                  <a:srgbClr val="3CA8E0"/>
                </a:solidFill>
                <a:latin typeface="DM Sans 14pt"/>
                <a:ea typeface="DM Sans 14pt"/>
                <a:cs typeface="DM Sans 14pt"/>
              </a:rPr>
              <a:t>.</a:t>
            </a:r>
            <a:endParaRPr sz="3900" b="1" dirty="0">
              <a:solidFill>
                <a:srgbClr val="3CA8E0"/>
              </a:solidFill>
              <a:latin typeface="DM Sans 14pt"/>
              <a:ea typeface="DM Sans 14pt"/>
              <a:cs typeface="DM Sans 14pt"/>
            </a:endParaRPr>
          </a:p>
        </p:txBody>
      </p:sp>
      <p:sp>
        <p:nvSpPr>
          <p:cNvPr id="3" name="Rectangle 2">
            <a:extLst>
              <a:ext uri="{FF2B5EF4-FFF2-40B4-BE49-F238E27FC236}">
                <a16:creationId xmlns:a16="http://schemas.microsoft.com/office/drawing/2014/main" id="{29A61E49-E815-454D-B05B-9F20110C5E6A}"/>
              </a:ext>
            </a:extLst>
          </p:cNvPr>
          <p:cNvSpPr>
            <a:spLocks noGrp="1"/>
          </p:cNvSpPr>
          <p:nvPr/>
        </p:nvSpPr>
        <p:spPr>
          <a:xfrm>
            <a:off x="736302" y="4616520"/>
            <a:ext cx="2476500" cy="285750"/>
          </a:xfrm>
          <a:prstGeom prst="rect">
            <a:avLst/>
          </a:prstGeom>
          <a:noFill/>
          <a:ln w="0">
            <a:noFill/>
            <a:prstDash val="solid"/>
          </a:ln>
        </p:spPr>
        <p:txBody>
          <a:bodyPr wrap="square" lIns="0" tIns="0" rIns="0" bIns="0" anchor="t">
            <a:normAutofit/>
          </a:bodyPr>
          <a:lstStyle/>
          <a:p>
            <a:pPr algn="l">
              <a:lnSpc>
                <a:spcPct val="100000"/>
              </a:lnSpc>
              <a:buNone/>
              <a:defRPr sz="1875" b="0">
                <a:solidFill>
                  <a:srgbClr val="FFFFFF"/>
                </a:solidFill>
                <a:latin typeface="DM Sans 14pt"/>
                <a:ea typeface="DM Sans 14pt"/>
                <a:cs typeface="DM Sans 14pt"/>
              </a:defRPr>
            </a:pPr>
            <a:r>
              <a:rPr lang="en-US" sz="1875" b="0" dirty="0">
                <a:solidFill>
                  <a:srgbClr val="FFFFFF"/>
                </a:solidFill>
                <a:latin typeface="DM Sans 14pt"/>
                <a:ea typeface="DM Sans 14pt"/>
                <a:cs typeface="DM Sans 14pt"/>
              </a:rPr>
              <a:t>24 August</a:t>
            </a:r>
            <a:r>
              <a:rPr sz="1875" b="0" dirty="0">
                <a:solidFill>
                  <a:srgbClr val="FFFFFF"/>
                </a:solidFill>
                <a:latin typeface="DM Sans 14pt"/>
                <a:ea typeface="DM Sans 14pt"/>
                <a:cs typeface="DM Sans 14pt"/>
              </a:rPr>
              <a:t> 2026</a:t>
            </a:r>
          </a:p>
        </p:txBody>
      </p:sp>
    </p:spTree>
    <p:extLst>
      <p:ext uri="{BB962C8B-B14F-4D97-AF65-F5344CB8AC3E}">
        <p14:creationId xmlns:p14="http://schemas.microsoft.com/office/powerpoint/2010/main" val="1674964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61222"/>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9606A970-C6BC-486D-95A1-90D057E6CF31}"/>
              </a:ext>
            </a:extLst>
          </p:cNvPr>
          <p:cNvSpPr>
            <a:spLocks noGrp="1"/>
          </p:cNvSpPr>
          <p:nvPr/>
        </p:nvSpPr>
        <p:spPr>
          <a:xfrm>
            <a:off x="0" y="0"/>
            <a:ext cx="76200" cy="6858000"/>
          </a:xfrm>
          <a:prstGeom prst="rect">
            <a:avLst/>
          </a:prstGeom>
          <a:solidFill>
            <a:srgbClr val="3DA8E0"/>
          </a:solidFill>
          <a:ln w="0">
            <a:no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pic>
        <p:nvPicPr>
          <p:cNvPr id="43" name="Picture 42"/>
          <p:cNvPicPr>
            <a:picLocks noChangeAspect="1"/>
          </p:cNvPicPr>
          <p:nvPr/>
        </p:nvPicPr>
        <p:blipFill>
          <a:blip r:embed="rId3"/>
          <a:stretch/>
        </p:blipFill>
        <p:spPr>
          <a:xfrm>
            <a:off x="510983" y="266700"/>
            <a:ext cx="2226059" cy="704850"/>
          </a:xfrm>
          <a:prstGeom prst="rect">
            <a:avLst/>
          </a:prstGeom>
        </p:spPr>
      </p:pic>
      <p:sp>
        <p:nvSpPr>
          <p:cNvPr id="4" name="Rectangle 3">
            <a:extLst>
              <a:ext uri="{FF2B5EF4-FFF2-40B4-BE49-F238E27FC236}">
                <a16:creationId xmlns:a16="http://schemas.microsoft.com/office/drawing/2014/main" id="{63E662CF-19B8-4558-A269-5CB20E580FDE}"/>
              </a:ext>
            </a:extLst>
          </p:cNvPr>
          <p:cNvSpPr>
            <a:spLocks noGrp="1"/>
          </p:cNvSpPr>
          <p:nvPr/>
        </p:nvSpPr>
        <p:spPr>
          <a:xfrm>
            <a:off x="8096250" y="542925"/>
            <a:ext cx="3590925" cy="209550"/>
          </a:xfrm>
          <a:prstGeom prst="rect">
            <a:avLst/>
          </a:prstGeom>
          <a:noFill/>
          <a:ln w="0">
            <a:noFill/>
            <a:prstDash val="solid"/>
          </a:ln>
        </p:spPr>
        <p:txBody>
          <a:bodyPr wrap="square" lIns="0" tIns="0" rIns="0" bIns="0" anchor="t">
            <a:normAutofit/>
          </a:bodyPr>
          <a:lstStyle/>
          <a:p>
            <a:pPr marL="0" marR="0" lvl="0" indent="0" algn="r" defTabSz="914400" rtl="0" eaLnBrk="1" fontAlgn="auto" latinLnBrk="0" hangingPunct="1">
              <a:lnSpc>
                <a:spcPct val="100000"/>
              </a:lnSpc>
              <a:spcBef>
                <a:spcPts val="0"/>
              </a:spcBef>
              <a:spcAft>
                <a:spcPts val="0"/>
              </a:spcAft>
              <a:buClrTx/>
              <a:buSzTx/>
              <a:buFontTx/>
              <a:buNone/>
              <a:tabLst/>
              <a:defRPr sz="900" b="0">
                <a:solidFill>
                  <a:srgbClr val="8FA0BC"/>
                </a:solidFill>
                <a:latin typeface="JetBrains Mono"/>
                <a:ea typeface="JetBrains Mono"/>
                <a:cs typeface="JetBrains Mono"/>
              </a:defRPr>
            </a:pPr>
            <a:r>
              <a:rPr kumimoji="0" sz="900" b="0" i="0" u="none" strike="noStrike" kern="1200" cap="none" spc="0" normalizeH="0" baseline="0" noProof="0">
                <a:ln>
                  <a:noFill/>
                </a:ln>
                <a:solidFill>
                  <a:srgbClr val="8FA0BC"/>
                </a:solidFill>
                <a:effectLst/>
                <a:uLnTx/>
                <a:uFillTx/>
                <a:latin typeface="JetBrains Mono"/>
                <a:ea typeface="JetBrains Mono"/>
                <a:cs typeface="JetBrains Mono"/>
              </a:rPr>
              <a:t>NASDAQ FIRST NORTH · STOCKHOLM · OTCQX</a:t>
            </a:r>
          </a:p>
        </p:txBody>
      </p:sp>
      <p:sp>
        <p:nvSpPr>
          <p:cNvPr id="5" name="Straight Connector 4">
            <a:extLst>
              <a:ext uri="{FF2B5EF4-FFF2-40B4-BE49-F238E27FC236}">
                <a16:creationId xmlns:a16="http://schemas.microsoft.com/office/drawing/2014/main" id="{8CF27041-C320-4904-A3FE-3D088C1B3C90}"/>
              </a:ext>
            </a:extLst>
          </p:cNvPr>
          <p:cNvSpPr>
            <a:spLocks noGrp="1"/>
          </p:cNvSpPr>
          <p:nvPr/>
        </p:nvSpPr>
        <p:spPr>
          <a:xfrm>
            <a:off x="504825" y="1085850"/>
            <a:ext cx="11182350" cy="0"/>
          </a:xfrm>
          <a:prstGeom prst="line">
            <a:avLst/>
          </a:prstGeom>
          <a:noFill/>
          <a:ln w="9525">
            <a:solidFill>
              <a:srgbClr val="27405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6" name="Rectangle 5">
            <a:extLst>
              <a:ext uri="{FF2B5EF4-FFF2-40B4-BE49-F238E27FC236}">
                <a16:creationId xmlns:a16="http://schemas.microsoft.com/office/drawing/2014/main" id="{5FA09244-541A-44B1-95FE-2DB330122353}"/>
              </a:ext>
            </a:extLst>
          </p:cNvPr>
          <p:cNvSpPr>
            <a:spLocks noGrp="1"/>
          </p:cNvSpPr>
          <p:nvPr/>
        </p:nvSpPr>
        <p:spPr>
          <a:xfrm>
            <a:off x="504825" y="1238250"/>
            <a:ext cx="4572000" cy="1714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825" b="0">
                <a:solidFill>
                  <a:srgbClr val="3DA8E0"/>
                </a:solidFill>
                <a:latin typeface="JetBrains Mono"/>
                <a:ea typeface="JetBrains Mono"/>
                <a:cs typeface="JetBrains Mono"/>
              </a:defRPr>
            </a:pPr>
            <a:r>
              <a:rPr kumimoji="0" sz="1100" b="0" i="0" u="none" strike="noStrike" kern="1200" cap="none" spc="0" normalizeH="0" baseline="0" noProof="0" dirty="0">
                <a:ln>
                  <a:noFill/>
                </a:ln>
                <a:solidFill>
                  <a:srgbClr val="5EC2F2"/>
                </a:solidFill>
                <a:effectLst/>
                <a:uLnTx/>
                <a:uFillTx/>
                <a:latin typeface="JetBrains Mono"/>
                <a:ea typeface="JetBrains Mono"/>
                <a:cs typeface="JetBrains Mono"/>
              </a:rPr>
              <a:t>STRATEGIC DIRECTION</a:t>
            </a:r>
          </a:p>
        </p:txBody>
      </p:sp>
      <p:sp>
        <p:nvSpPr>
          <p:cNvPr id="7" name="Rectangle 6">
            <a:extLst>
              <a:ext uri="{FF2B5EF4-FFF2-40B4-BE49-F238E27FC236}">
                <a16:creationId xmlns:a16="http://schemas.microsoft.com/office/drawing/2014/main" id="{11B936B9-A19B-4B8A-9C33-B33235FE421C}"/>
              </a:ext>
            </a:extLst>
          </p:cNvPr>
          <p:cNvSpPr>
            <a:spLocks noGrp="1"/>
          </p:cNvSpPr>
          <p:nvPr/>
        </p:nvSpPr>
        <p:spPr>
          <a:xfrm>
            <a:off x="504825" y="6562725"/>
            <a:ext cx="4000500" cy="1333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675" b="0">
                <a:solidFill>
                  <a:srgbClr val="8FA0BC"/>
                </a:solidFill>
                <a:latin typeface="JetBrains Mono"/>
                <a:ea typeface="JetBrains Mono"/>
                <a:cs typeface="JetBrains Mono"/>
              </a:defRPr>
            </a:pPr>
            <a:r>
              <a:rPr kumimoji="0" sz="675" b="0" i="0" u="none" strike="noStrike" kern="1200" cap="none" spc="0" normalizeH="0" baseline="0" noProof="0">
                <a:ln>
                  <a:noFill/>
                </a:ln>
                <a:solidFill>
                  <a:srgbClr val="8FA0BC"/>
                </a:solidFill>
                <a:effectLst/>
                <a:uLnTx/>
                <a:uFillTx/>
                <a:latin typeface="JetBrains Mono"/>
                <a:ea typeface="JetBrains Mono"/>
                <a:cs typeface="JetBrains Mono"/>
              </a:rPr>
              <a:t>A GLOBAL AI TECHNOLOGY PLATFORM · WPTG.AI</a:t>
            </a:r>
          </a:p>
        </p:txBody>
      </p:sp>
      <p:sp>
        <p:nvSpPr>
          <p:cNvPr id="8" name="Rectangle 7">
            <a:extLst>
              <a:ext uri="{FF2B5EF4-FFF2-40B4-BE49-F238E27FC236}">
                <a16:creationId xmlns:a16="http://schemas.microsoft.com/office/drawing/2014/main" id="{B23CC93A-4F91-43BF-9871-71F45305793D}"/>
              </a:ext>
            </a:extLst>
          </p:cNvPr>
          <p:cNvSpPr>
            <a:spLocks noGrp="1"/>
          </p:cNvSpPr>
          <p:nvPr/>
        </p:nvSpPr>
        <p:spPr>
          <a:xfrm>
            <a:off x="504825" y="1457325"/>
            <a:ext cx="11182350" cy="49530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2925" b="1">
                <a:solidFill>
                  <a:srgbClr val="FFFFFF"/>
                </a:solidFill>
                <a:latin typeface="DM Sans 14pt"/>
                <a:ea typeface="DM Sans 14pt"/>
                <a:cs typeface="DM Sans 14pt"/>
              </a:defRPr>
            </a:pPr>
            <a:r>
              <a:rPr kumimoji="0" sz="2925" b="1" i="0" u="none" strike="noStrike" kern="1200" cap="none" spc="0" normalizeH="0" baseline="0" noProof="0" dirty="0">
                <a:ln>
                  <a:noFill/>
                </a:ln>
                <a:solidFill>
                  <a:srgbClr val="FFFFFF"/>
                </a:solidFill>
                <a:effectLst/>
                <a:uLnTx/>
                <a:uFillTx/>
                <a:latin typeface="DM Sans 14pt"/>
                <a:ea typeface="DM Sans 14pt"/>
                <a:cs typeface="DM Sans 14pt"/>
              </a:rPr>
              <a:t>WPTG is becoming an AI-first technology platform</a:t>
            </a:r>
            <a:r>
              <a:rPr kumimoji="0" sz="2925" b="1" i="0" u="none" strike="noStrike" kern="1200" cap="none" spc="0" normalizeH="0" baseline="0" noProof="0" dirty="0">
                <a:ln>
                  <a:noFill/>
                </a:ln>
                <a:solidFill>
                  <a:srgbClr val="3CA8E0"/>
                </a:solidFill>
                <a:effectLst/>
                <a:uLnTx/>
                <a:uFillTx/>
                <a:latin typeface="DM Sans 14pt"/>
                <a:ea typeface="DM Sans 14pt"/>
                <a:cs typeface="DM Sans 14pt"/>
              </a:rPr>
              <a:t>.</a:t>
            </a:r>
          </a:p>
        </p:txBody>
      </p:sp>
      <p:sp>
        <p:nvSpPr>
          <p:cNvPr id="9" name="Rectangle 8">
            <a:extLst>
              <a:ext uri="{FF2B5EF4-FFF2-40B4-BE49-F238E27FC236}">
                <a16:creationId xmlns:a16="http://schemas.microsoft.com/office/drawing/2014/main" id="{F224F8F3-0E43-4751-900B-F0E60885E1DA}"/>
              </a:ext>
            </a:extLst>
          </p:cNvPr>
          <p:cNvSpPr>
            <a:spLocks noGrp="1"/>
          </p:cNvSpPr>
          <p:nvPr/>
        </p:nvSpPr>
        <p:spPr>
          <a:xfrm>
            <a:off x="504825" y="1981200"/>
            <a:ext cx="10668000" cy="3238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350" b="0">
                <a:solidFill>
                  <a:srgbClr val="C7D3E6"/>
                </a:solidFill>
                <a:latin typeface="DM Sans 14pt Light"/>
                <a:ea typeface="DM Sans 14pt Light"/>
                <a:cs typeface="DM Sans 14pt Light"/>
              </a:defRPr>
            </a:pPr>
            <a:r>
              <a:rPr kumimoji="0" sz="1350" b="0" i="0" u="none" strike="noStrike" kern="1200" cap="none" spc="0" normalizeH="0" baseline="0" noProof="0">
                <a:ln>
                  <a:noFill/>
                </a:ln>
                <a:solidFill>
                  <a:srgbClr val="C7D3E6"/>
                </a:solidFill>
                <a:effectLst/>
                <a:uLnTx/>
                <a:uFillTx/>
                <a:latin typeface="DM Sans 14pt Light"/>
                <a:ea typeface="DM Sans 14pt Light"/>
                <a:cs typeface="DM Sans 14pt Light"/>
              </a:rPr>
              <a:t>A sharper operating model connects infrastructure, software, managed services and applied AI.</a:t>
            </a:r>
          </a:p>
        </p:txBody>
      </p:sp>
      <p:sp>
        <p:nvSpPr>
          <p:cNvPr id="10" name="Rounded Rectangle 9">
            <a:extLst>
              <a:ext uri="{FF2B5EF4-FFF2-40B4-BE49-F238E27FC236}">
                <a16:creationId xmlns:a16="http://schemas.microsoft.com/office/drawing/2014/main" id="{0C3CD7E5-AEC1-4D13-BDAC-6F61A1922BB0}"/>
              </a:ext>
            </a:extLst>
          </p:cNvPr>
          <p:cNvSpPr>
            <a:spLocks noGrp="1"/>
          </p:cNvSpPr>
          <p:nvPr/>
        </p:nvSpPr>
        <p:spPr>
          <a:xfrm>
            <a:off x="504825" y="2571750"/>
            <a:ext cx="3429000" cy="2047875"/>
          </a:xfrm>
          <a:prstGeom prst="roundRect">
            <a:avLst>
              <a:gd name="adj" fmla="val 6512"/>
            </a:avLst>
          </a:prstGeom>
          <a:solidFill>
            <a:srgbClr val="0F2548"/>
          </a:solidFill>
          <a:ln w="9525">
            <a:solidFill>
              <a:srgbClr val="27405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11" name="Rectangle 10">
            <a:extLst>
              <a:ext uri="{FF2B5EF4-FFF2-40B4-BE49-F238E27FC236}">
                <a16:creationId xmlns:a16="http://schemas.microsoft.com/office/drawing/2014/main" id="{484864AC-0E47-4371-AB3E-A9D2BEF62C54}"/>
              </a:ext>
            </a:extLst>
          </p:cNvPr>
          <p:cNvSpPr>
            <a:spLocks noGrp="1"/>
          </p:cNvSpPr>
          <p:nvPr/>
        </p:nvSpPr>
        <p:spPr>
          <a:xfrm>
            <a:off x="714375" y="2771775"/>
            <a:ext cx="2000250" cy="1714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750" b="0">
                <a:solidFill>
                  <a:srgbClr val="5DD89C"/>
                </a:solidFill>
                <a:latin typeface="JetBrains Mono"/>
                <a:ea typeface="JetBrains Mono"/>
                <a:cs typeface="JetBrains Mono"/>
              </a:defRPr>
            </a:pPr>
            <a:r>
              <a:rPr kumimoji="0" sz="750" b="0" i="0" u="none" strike="noStrike" kern="1200" cap="none" spc="0" normalizeH="0" baseline="0" noProof="0">
                <a:ln>
                  <a:noFill/>
                </a:ln>
                <a:solidFill>
                  <a:srgbClr val="5DD89C"/>
                </a:solidFill>
                <a:effectLst/>
                <a:uLnTx/>
                <a:uFillTx/>
                <a:latin typeface="JetBrains Mono"/>
                <a:ea typeface="JetBrains Mono"/>
                <a:cs typeface="JetBrains Mono"/>
              </a:rPr>
              <a:t>TODAY</a:t>
            </a:r>
          </a:p>
        </p:txBody>
      </p:sp>
      <p:sp>
        <p:nvSpPr>
          <p:cNvPr id="12" name="Rectangle 11">
            <a:extLst>
              <a:ext uri="{FF2B5EF4-FFF2-40B4-BE49-F238E27FC236}">
                <a16:creationId xmlns:a16="http://schemas.microsoft.com/office/drawing/2014/main" id="{D22E7943-7702-432B-8BCC-4847A29F9B05}"/>
              </a:ext>
            </a:extLst>
          </p:cNvPr>
          <p:cNvSpPr>
            <a:spLocks noGrp="1"/>
          </p:cNvSpPr>
          <p:nvPr/>
        </p:nvSpPr>
        <p:spPr>
          <a:xfrm>
            <a:off x="714375" y="3086100"/>
            <a:ext cx="3000375" cy="428625"/>
          </a:xfrm>
          <a:prstGeom prst="rect">
            <a:avLst/>
          </a:prstGeom>
          <a:noFill/>
          <a:ln w="0">
            <a:noFill/>
            <a:prstDash val="solid"/>
          </a:ln>
        </p:spPr>
        <p:txBody>
          <a:bodyPr wrap="square" lIns="0" tIns="0" rIns="0" bIns="0" anchor="t">
            <a:normAutofit fontScale="88566"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sz="1650" b="1">
                <a:solidFill>
                  <a:srgbClr val="FFFFFF"/>
                </a:solidFill>
                <a:latin typeface="DM Sans 14pt"/>
                <a:ea typeface="DM Sans 14pt"/>
                <a:cs typeface="DM Sans 14pt"/>
              </a:defRPr>
            </a:pPr>
            <a:r>
              <a:rPr kumimoji="0" sz="1650" b="1" i="0" u="none" strike="noStrike" kern="1200" cap="none" spc="0" normalizeH="0" baseline="0" noProof="0">
                <a:ln>
                  <a:noFill/>
                </a:ln>
                <a:solidFill>
                  <a:srgbClr val="FFFFFF"/>
                </a:solidFill>
                <a:effectLst/>
                <a:uLnTx/>
                <a:uFillTx/>
                <a:latin typeface="DM Sans 14pt"/>
                <a:ea typeface="DM Sans 14pt"/>
                <a:cs typeface="DM Sans 14pt"/>
              </a:rPr>
              <a:t>Profitable listed technology group</a:t>
            </a:r>
          </a:p>
        </p:txBody>
      </p:sp>
      <p:sp>
        <p:nvSpPr>
          <p:cNvPr id="13" name="Rectangle 12">
            <a:extLst>
              <a:ext uri="{FF2B5EF4-FFF2-40B4-BE49-F238E27FC236}">
                <a16:creationId xmlns:a16="http://schemas.microsoft.com/office/drawing/2014/main" id="{CEFE2424-A9D8-4291-84B6-2314ABF1A18E}"/>
              </a:ext>
            </a:extLst>
          </p:cNvPr>
          <p:cNvSpPr>
            <a:spLocks noGrp="1"/>
          </p:cNvSpPr>
          <p:nvPr/>
        </p:nvSpPr>
        <p:spPr>
          <a:xfrm>
            <a:off x="714375" y="3638550"/>
            <a:ext cx="3000375" cy="8191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12000"/>
              </a:lnSpc>
              <a:spcBef>
                <a:spcPts val="0"/>
              </a:spcBef>
              <a:spcAft>
                <a:spcPts val="0"/>
              </a:spcAft>
              <a:buClrTx/>
              <a:buSzTx/>
              <a:buFontTx/>
              <a:buNone/>
              <a:tabLst/>
              <a:defRPr sz="1050" b="0">
                <a:solidFill>
                  <a:srgbClr val="C7D3E6"/>
                </a:solidFill>
                <a:latin typeface="DM Sans 14pt Light"/>
                <a:ea typeface="DM Sans 14pt Light"/>
                <a:cs typeface="DM Sans 14pt Light"/>
              </a:defRPr>
            </a:pPr>
            <a:r>
              <a:rPr kumimoji="0" sz="1050" b="0" i="0" u="none" strike="noStrike" kern="1200" cap="none" spc="0" normalizeH="0" baseline="0" noProof="0">
                <a:ln>
                  <a:noFill/>
                </a:ln>
                <a:solidFill>
                  <a:srgbClr val="C7D3E6"/>
                </a:solidFill>
                <a:effectLst/>
                <a:uLnTx/>
                <a:uFillTx/>
                <a:latin typeface="DM Sans 14pt Light"/>
                <a:ea typeface="DM Sans 14pt Light"/>
                <a:cs typeface="DM Sans 14pt Light"/>
              </a:rPr>
              <a:t>• Digital transformation and IT services</a:t>
            </a:r>
          </a:p>
          <a:p>
            <a:pPr marL="0" marR="0" lvl="0" indent="0" algn="l" defTabSz="914400" rtl="0" eaLnBrk="1" fontAlgn="auto" latinLnBrk="0" hangingPunct="1">
              <a:lnSpc>
                <a:spcPct val="112000"/>
              </a:lnSpc>
              <a:spcBef>
                <a:spcPts val="0"/>
              </a:spcBef>
              <a:spcAft>
                <a:spcPts val="0"/>
              </a:spcAft>
              <a:buClrTx/>
              <a:buSzTx/>
              <a:buFontTx/>
              <a:buNone/>
              <a:tabLst/>
              <a:defRPr sz="1050" b="0">
                <a:solidFill>
                  <a:srgbClr val="C7D3E6"/>
                </a:solidFill>
                <a:latin typeface="DM Sans 14pt Light"/>
                <a:ea typeface="DM Sans 14pt Light"/>
                <a:cs typeface="DM Sans 14pt Light"/>
              </a:defRPr>
            </a:pPr>
            <a:r>
              <a:rPr kumimoji="0" sz="1050" b="0" i="0" u="none" strike="noStrike" kern="1200" cap="none" spc="0" normalizeH="0" baseline="0" noProof="0">
                <a:ln>
                  <a:noFill/>
                </a:ln>
                <a:solidFill>
                  <a:srgbClr val="C7D3E6"/>
                </a:solidFill>
                <a:effectLst/>
                <a:uLnTx/>
                <a:uFillTx/>
                <a:latin typeface="DM Sans 14pt Light"/>
                <a:ea typeface="DM Sans 14pt Light"/>
                <a:cs typeface="DM Sans 14pt Light"/>
              </a:rPr>
              <a:t>• Enterprise systems, cloud and cybersecurity</a:t>
            </a:r>
          </a:p>
          <a:p>
            <a:pPr marL="0" marR="0" lvl="0" indent="0" algn="l" defTabSz="914400" rtl="0" eaLnBrk="1" fontAlgn="auto" latinLnBrk="0" hangingPunct="1">
              <a:lnSpc>
                <a:spcPct val="112000"/>
              </a:lnSpc>
              <a:spcBef>
                <a:spcPts val="0"/>
              </a:spcBef>
              <a:spcAft>
                <a:spcPts val="0"/>
              </a:spcAft>
              <a:buClrTx/>
              <a:buSzTx/>
              <a:buFontTx/>
              <a:buNone/>
              <a:tabLst/>
              <a:defRPr sz="1050" b="0">
                <a:solidFill>
                  <a:srgbClr val="C7D3E6"/>
                </a:solidFill>
                <a:latin typeface="DM Sans 14pt Light"/>
                <a:ea typeface="DM Sans 14pt Light"/>
                <a:cs typeface="DM Sans 14pt Light"/>
              </a:defRPr>
            </a:pPr>
            <a:r>
              <a:rPr kumimoji="0" sz="1050" b="0" i="0" u="none" strike="noStrike" kern="1200" cap="none" spc="0" normalizeH="0" baseline="0" noProof="0">
                <a:ln>
                  <a:noFill/>
                </a:ln>
                <a:solidFill>
                  <a:srgbClr val="C7D3E6"/>
                </a:solidFill>
                <a:effectLst/>
                <a:uLnTx/>
                <a:uFillTx/>
                <a:latin typeface="DM Sans 14pt Light"/>
                <a:ea typeface="DM Sans 14pt Light"/>
                <a:cs typeface="DM Sans 14pt Light"/>
              </a:rPr>
              <a:t>• Growing recurring revenue and IP mix</a:t>
            </a:r>
          </a:p>
        </p:txBody>
      </p:sp>
      <p:sp>
        <p:nvSpPr>
          <p:cNvPr id="14" name="Rounded Rectangle 13">
            <a:extLst>
              <a:ext uri="{FF2B5EF4-FFF2-40B4-BE49-F238E27FC236}">
                <a16:creationId xmlns:a16="http://schemas.microsoft.com/office/drawing/2014/main" id="{1577BDF4-CDAE-46B1-822B-8D0604065A2F}"/>
              </a:ext>
            </a:extLst>
          </p:cNvPr>
          <p:cNvSpPr>
            <a:spLocks noGrp="1"/>
          </p:cNvSpPr>
          <p:nvPr/>
        </p:nvSpPr>
        <p:spPr>
          <a:xfrm>
            <a:off x="4219575" y="2571750"/>
            <a:ext cx="3429000" cy="2047875"/>
          </a:xfrm>
          <a:prstGeom prst="roundRect">
            <a:avLst>
              <a:gd name="adj" fmla="val 6512"/>
            </a:avLst>
          </a:prstGeom>
          <a:solidFill>
            <a:srgbClr val="0F2548"/>
          </a:solidFill>
          <a:ln w="9525">
            <a:solidFill>
              <a:srgbClr val="3DA8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15" name="Rectangle 14">
            <a:extLst>
              <a:ext uri="{FF2B5EF4-FFF2-40B4-BE49-F238E27FC236}">
                <a16:creationId xmlns:a16="http://schemas.microsoft.com/office/drawing/2014/main" id="{099F331E-A7B0-42BF-A6EC-814053535573}"/>
              </a:ext>
            </a:extLst>
          </p:cNvPr>
          <p:cNvSpPr>
            <a:spLocks noGrp="1"/>
          </p:cNvSpPr>
          <p:nvPr/>
        </p:nvSpPr>
        <p:spPr>
          <a:xfrm>
            <a:off x="4429125" y="2771775"/>
            <a:ext cx="2000250" cy="1714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750" b="0">
                <a:solidFill>
                  <a:srgbClr val="3DA8E0"/>
                </a:solidFill>
                <a:latin typeface="JetBrains Mono"/>
                <a:ea typeface="JetBrains Mono"/>
                <a:cs typeface="JetBrains Mono"/>
              </a:defRPr>
            </a:pPr>
            <a:r>
              <a:rPr kumimoji="0" sz="750" b="0" i="0" u="none" strike="noStrike" kern="1200" cap="none" spc="0" normalizeH="0" baseline="0" noProof="0">
                <a:ln>
                  <a:noFill/>
                </a:ln>
                <a:solidFill>
                  <a:srgbClr val="3DA8E0"/>
                </a:solidFill>
                <a:effectLst/>
                <a:uLnTx/>
                <a:uFillTx/>
                <a:latin typeface="JetBrains Mono"/>
                <a:ea typeface="JetBrains Mono"/>
                <a:cs typeface="JetBrains Mono"/>
              </a:rPr>
              <a:t>STRATEGIC SHIFT</a:t>
            </a:r>
          </a:p>
        </p:txBody>
      </p:sp>
      <p:sp>
        <p:nvSpPr>
          <p:cNvPr id="16" name="Rectangle 15">
            <a:extLst>
              <a:ext uri="{FF2B5EF4-FFF2-40B4-BE49-F238E27FC236}">
                <a16:creationId xmlns:a16="http://schemas.microsoft.com/office/drawing/2014/main" id="{BD4C9336-5618-4240-BE91-406B31855FB2}"/>
              </a:ext>
            </a:extLst>
          </p:cNvPr>
          <p:cNvSpPr>
            <a:spLocks noGrp="1"/>
          </p:cNvSpPr>
          <p:nvPr/>
        </p:nvSpPr>
        <p:spPr>
          <a:xfrm>
            <a:off x="4429125" y="3086100"/>
            <a:ext cx="3000375" cy="428625"/>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650" b="1">
                <a:solidFill>
                  <a:srgbClr val="FFFFFF"/>
                </a:solidFill>
                <a:latin typeface="DM Sans 14pt"/>
                <a:ea typeface="DM Sans 14pt"/>
                <a:cs typeface="DM Sans 14pt"/>
              </a:defRPr>
            </a:pPr>
            <a:r>
              <a:rPr kumimoji="0" sz="1650" b="1" i="0" u="none" strike="noStrike" kern="1200" cap="none" spc="0" normalizeH="0" baseline="0" noProof="0">
                <a:ln>
                  <a:noFill/>
                </a:ln>
                <a:solidFill>
                  <a:srgbClr val="FFFFFF"/>
                </a:solidFill>
                <a:effectLst/>
                <a:uLnTx/>
                <a:uFillTx/>
                <a:latin typeface="DM Sans 14pt"/>
                <a:ea typeface="DM Sans 14pt"/>
                <a:cs typeface="DM Sans 14pt"/>
              </a:rPr>
              <a:t>Build the platform layer</a:t>
            </a:r>
          </a:p>
        </p:txBody>
      </p:sp>
      <p:sp>
        <p:nvSpPr>
          <p:cNvPr id="17" name="Rectangle 16">
            <a:extLst>
              <a:ext uri="{FF2B5EF4-FFF2-40B4-BE49-F238E27FC236}">
                <a16:creationId xmlns:a16="http://schemas.microsoft.com/office/drawing/2014/main" id="{171E4C9C-73EC-4197-80CD-189CAD701469}"/>
              </a:ext>
            </a:extLst>
          </p:cNvPr>
          <p:cNvSpPr>
            <a:spLocks noGrp="1"/>
          </p:cNvSpPr>
          <p:nvPr/>
        </p:nvSpPr>
        <p:spPr>
          <a:xfrm>
            <a:off x="4429125" y="3638550"/>
            <a:ext cx="3000375" cy="8191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12000"/>
              </a:lnSpc>
              <a:spcBef>
                <a:spcPts val="0"/>
              </a:spcBef>
              <a:spcAft>
                <a:spcPts val="0"/>
              </a:spcAft>
              <a:buClrTx/>
              <a:buSzTx/>
              <a:buFontTx/>
              <a:buNone/>
              <a:tabLst/>
              <a:defRPr sz="1050" b="0">
                <a:solidFill>
                  <a:srgbClr val="C7D3E6"/>
                </a:solidFill>
                <a:latin typeface="DM Sans 14pt Light"/>
                <a:ea typeface="DM Sans 14pt Light"/>
                <a:cs typeface="DM Sans 14pt Light"/>
              </a:defRPr>
            </a:pPr>
            <a:r>
              <a:rPr kumimoji="0" sz="1050" b="0" i="0" u="none" strike="noStrike" kern="1200" cap="none" spc="0" normalizeH="0" baseline="0" noProof="0">
                <a:ln>
                  <a:noFill/>
                </a:ln>
                <a:solidFill>
                  <a:srgbClr val="C7D3E6"/>
                </a:solidFill>
                <a:effectLst/>
                <a:uLnTx/>
                <a:uFillTx/>
                <a:latin typeface="DM Sans 14pt Light"/>
                <a:ea typeface="DM Sans 14pt Light"/>
                <a:cs typeface="DM Sans 14pt Light"/>
              </a:rPr>
              <a:t>• AI-first operating model</a:t>
            </a:r>
          </a:p>
          <a:p>
            <a:pPr marL="0" marR="0" lvl="0" indent="0" algn="l" defTabSz="914400" rtl="0" eaLnBrk="1" fontAlgn="auto" latinLnBrk="0" hangingPunct="1">
              <a:lnSpc>
                <a:spcPct val="112000"/>
              </a:lnSpc>
              <a:spcBef>
                <a:spcPts val="0"/>
              </a:spcBef>
              <a:spcAft>
                <a:spcPts val="0"/>
              </a:spcAft>
              <a:buClrTx/>
              <a:buSzTx/>
              <a:buFontTx/>
              <a:buNone/>
              <a:tabLst/>
              <a:defRPr sz="1050" b="0">
                <a:solidFill>
                  <a:srgbClr val="C7D3E6"/>
                </a:solidFill>
                <a:latin typeface="DM Sans 14pt Light"/>
                <a:ea typeface="DM Sans 14pt Light"/>
                <a:cs typeface="DM Sans 14pt Light"/>
              </a:defRPr>
            </a:pPr>
            <a:r>
              <a:rPr kumimoji="0" sz="1050" b="0" i="0" u="none" strike="noStrike" kern="1200" cap="none" spc="0" normalizeH="0" baseline="0" noProof="0">
                <a:ln>
                  <a:noFill/>
                </a:ln>
                <a:solidFill>
                  <a:srgbClr val="C7D3E6"/>
                </a:solidFill>
                <a:effectLst/>
                <a:uLnTx/>
                <a:uFillTx/>
                <a:latin typeface="DM Sans 14pt Light"/>
                <a:ea typeface="DM Sans 14pt Light"/>
                <a:cs typeface="DM Sans 14pt Light"/>
              </a:rPr>
              <a:t>• Institutionalisation and governance</a:t>
            </a:r>
          </a:p>
          <a:p>
            <a:pPr marL="0" marR="0" lvl="0" indent="0" algn="l" defTabSz="914400" rtl="0" eaLnBrk="1" fontAlgn="auto" latinLnBrk="0" hangingPunct="1">
              <a:lnSpc>
                <a:spcPct val="112000"/>
              </a:lnSpc>
              <a:spcBef>
                <a:spcPts val="0"/>
              </a:spcBef>
              <a:spcAft>
                <a:spcPts val="0"/>
              </a:spcAft>
              <a:buClrTx/>
              <a:buSzTx/>
              <a:buFontTx/>
              <a:buNone/>
              <a:tabLst/>
              <a:defRPr sz="1050" b="0">
                <a:solidFill>
                  <a:srgbClr val="C7D3E6"/>
                </a:solidFill>
                <a:latin typeface="DM Sans 14pt Light"/>
                <a:ea typeface="DM Sans 14pt Light"/>
                <a:cs typeface="DM Sans 14pt Light"/>
              </a:defRPr>
            </a:pPr>
            <a:r>
              <a:rPr kumimoji="0" sz="1050" b="0" i="0" u="none" strike="noStrike" kern="1200" cap="none" spc="0" normalizeH="0" baseline="0" noProof="0">
                <a:ln>
                  <a:noFill/>
                </a:ln>
                <a:solidFill>
                  <a:srgbClr val="C7D3E6"/>
                </a:solidFill>
                <a:effectLst/>
                <a:uLnTx/>
                <a:uFillTx/>
                <a:latin typeface="DM Sans 14pt Light"/>
                <a:ea typeface="DM Sans 14pt Light"/>
                <a:cs typeface="DM Sans 14pt Light"/>
              </a:rPr>
              <a:t>• Productisation and recurring revenue</a:t>
            </a:r>
          </a:p>
        </p:txBody>
      </p:sp>
      <p:sp>
        <p:nvSpPr>
          <p:cNvPr id="18" name="Rounded Rectangle 17">
            <a:extLst>
              <a:ext uri="{FF2B5EF4-FFF2-40B4-BE49-F238E27FC236}">
                <a16:creationId xmlns:a16="http://schemas.microsoft.com/office/drawing/2014/main" id="{BDFE421F-514A-48A1-8D40-5397B4B58670}"/>
              </a:ext>
            </a:extLst>
          </p:cNvPr>
          <p:cNvSpPr>
            <a:spLocks noGrp="1"/>
          </p:cNvSpPr>
          <p:nvPr/>
        </p:nvSpPr>
        <p:spPr>
          <a:xfrm>
            <a:off x="7934325" y="2571750"/>
            <a:ext cx="3429000" cy="2047875"/>
          </a:xfrm>
          <a:prstGeom prst="roundRect">
            <a:avLst>
              <a:gd name="adj" fmla="val 6512"/>
            </a:avLst>
          </a:prstGeom>
          <a:solidFill>
            <a:srgbClr val="0F2548"/>
          </a:solidFill>
          <a:ln w="9525">
            <a:solidFill>
              <a:srgbClr val="27405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19" name="Rectangle 18">
            <a:extLst>
              <a:ext uri="{FF2B5EF4-FFF2-40B4-BE49-F238E27FC236}">
                <a16:creationId xmlns:a16="http://schemas.microsoft.com/office/drawing/2014/main" id="{BC7B7890-FA0B-46E7-8BC0-D1825F26B69A}"/>
              </a:ext>
            </a:extLst>
          </p:cNvPr>
          <p:cNvSpPr>
            <a:spLocks noGrp="1"/>
          </p:cNvSpPr>
          <p:nvPr/>
        </p:nvSpPr>
        <p:spPr>
          <a:xfrm>
            <a:off x="8143875" y="2771775"/>
            <a:ext cx="2000250" cy="1714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750" b="0">
                <a:solidFill>
                  <a:srgbClr val="5DD89C"/>
                </a:solidFill>
                <a:latin typeface="JetBrains Mono"/>
                <a:ea typeface="JetBrains Mono"/>
                <a:cs typeface="JetBrains Mono"/>
              </a:defRPr>
            </a:pPr>
            <a:r>
              <a:rPr kumimoji="0" sz="750" b="0" i="0" u="none" strike="noStrike" kern="1200" cap="none" spc="0" normalizeH="0" baseline="0" noProof="0">
                <a:ln>
                  <a:noFill/>
                </a:ln>
                <a:solidFill>
                  <a:srgbClr val="5DD89C"/>
                </a:solidFill>
                <a:effectLst/>
                <a:uLnTx/>
                <a:uFillTx/>
                <a:latin typeface="JetBrains Mono"/>
                <a:ea typeface="JetBrains Mono"/>
                <a:cs typeface="JetBrains Mono"/>
              </a:rPr>
              <a:t>FUTURE STATE</a:t>
            </a:r>
          </a:p>
        </p:txBody>
      </p:sp>
      <p:sp>
        <p:nvSpPr>
          <p:cNvPr id="20" name="Rectangle 19">
            <a:extLst>
              <a:ext uri="{FF2B5EF4-FFF2-40B4-BE49-F238E27FC236}">
                <a16:creationId xmlns:a16="http://schemas.microsoft.com/office/drawing/2014/main" id="{228768B6-E463-498A-BA8B-A92154969A92}"/>
              </a:ext>
            </a:extLst>
          </p:cNvPr>
          <p:cNvSpPr>
            <a:spLocks noGrp="1"/>
          </p:cNvSpPr>
          <p:nvPr/>
        </p:nvSpPr>
        <p:spPr>
          <a:xfrm>
            <a:off x="8143875" y="3086100"/>
            <a:ext cx="3000375" cy="428625"/>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650" b="1">
                <a:solidFill>
                  <a:srgbClr val="FFFFFF"/>
                </a:solidFill>
                <a:latin typeface="DM Sans 14pt"/>
                <a:ea typeface="DM Sans 14pt"/>
                <a:cs typeface="DM Sans 14pt"/>
              </a:defRPr>
            </a:pPr>
            <a:r>
              <a:rPr kumimoji="0" sz="1650" b="1" i="0" u="none" strike="noStrike" kern="1200" cap="none" spc="0" normalizeH="0" baseline="0" noProof="0">
                <a:ln>
                  <a:noFill/>
                </a:ln>
                <a:solidFill>
                  <a:srgbClr val="FFFFFF"/>
                </a:solidFill>
                <a:effectLst/>
                <a:uLnTx/>
                <a:uFillTx/>
                <a:latin typeface="DM Sans 14pt"/>
                <a:ea typeface="DM Sans 14pt"/>
                <a:cs typeface="DM Sans 14pt"/>
              </a:rPr>
              <a:t>AI-first technology platform</a:t>
            </a:r>
          </a:p>
        </p:txBody>
      </p:sp>
      <p:sp>
        <p:nvSpPr>
          <p:cNvPr id="21" name="Rectangle 20">
            <a:extLst>
              <a:ext uri="{FF2B5EF4-FFF2-40B4-BE49-F238E27FC236}">
                <a16:creationId xmlns:a16="http://schemas.microsoft.com/office/drawing/2014/main" id="{BD6D9128-A30C-4B58-910F-D42244218620}"/>
              </a:ext>
            </a:extLst>
          </p:cNvPr>
          <p:cNvSpPr>
            <a:spLocks noGrp="1"/>
          </p:cNvSpPr>
          <p:nvPr/>
        </p:nvSpPr>
        <p:spPr>
          <a:xfrm>
            <a:off x="8143875" y="3638550"/>
            <a:ext cx="3000375" cy="8191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12000"/>
              </a:lnSpc>
              <a:spcBef>
                <a:spcPts val="0"/>
              </a:spcBef>
              <a:spcAft>
                <a:spcPts val="0"/>
              </a:spcAft>
              <a:buClrTx/>
              <a:buSzTx/>
              <a:buFontTx/>
              <a:buNone/>
              <a:tabLst/>
              <a:defRPr sz="1050" b="0">
                <a:solidFill>
                  <a:srgbClr val="C7D3E6"/>
                </a:solidFill>
                <a:latin typeface="DM Sans 14pt Light"/>
                <a:ea typeface="DM Sans 14pt Light"/>
                <a:cs typeface="DM Sans 14pt Light"/>
              </a:defRPr>
            </a:pPr>
            <a:r>
              <a:rPr kumimoji="0" sz="1050" b="0" i="0" u="none" strike="noStrike" kern="1200" cap="none" spc="0" normalizeH="0" baseline="0" noProof="0">
                <a:ln>
                  <a:noFill/>
                </a:ln>
                <a:solidFill>
                  <a:srgbClr val="C7D3E6"/>
                </a:solidFill>
                <a:effectLst/>
                <a:uLnTx/>
                <a:uFillTx/>
                <a:latin typeface="DM Sans 14pt Light"/>
                <a:ea typeface="DM Sans 14pt Light"/>
                <a:cs typeface="DM Sans 14pt Light"/>
              </a:rPr>
              <a:t>• Infrastructure + MLOps + AI applications</a:t>
            </a:r>
          </a:p>
          <a:p>
            <a:pPr marL="0" marR="0" lvl="0" indent="0" algn="l" defTabSz="914400" rtl="0" eaLnBrk="1" fontAlgn="auto" latinLnBrk="0" hangingPunct="1">
              <a:lnSpc>
                <a:spcPct val="112000"/>
              </a:lnSpc>
              <a:spcBef>
                <a:spcPts val="0"/>
              </a:spcBef>
              <a:spcAft>
                <a:spcPts val="0"/>
              </a:spcAft>
              <a:buClrTx/>
              <a:buSzTx/>
              <a:buFontTx/>
              <a:buNone/>
              <a:tabLst/>
              <a:defRPr sz="1050" b="0">
                <a:solidFill>
                  <a:srgbClr val="C7D3E6"/>
                </a:solidFill>
                <a:latin typeface="DM Sans 14pt Light"/>
                <a:ea typeface="DM Sans 14pt Light"/>
                <a:cs typeface="DM Sans 14pt Light"/>
              </a:defRPr>
            </a:pPr>
            <a:r>
              <a:rPr kumimoji="0" sz="1050" b="0" i="0" u="none" strike="noStrike" kern="1200" cap="none" spc="0" normalizeH="0" baseline="0" noProof="0">
                <a:ln>
                  <a:noFill/>
                </a:ln>
                <a:solidFill>
                  <a:srgbClr val="C7D3E6"/>
                </a:solidFill>
                <a:effectLst/>
                <a:uLnTx/>
                <a:uFillTx/>
                <a:latin typeface="DM Sans 14pt Light"/>
                <a:ea typeface="DM Sans 14pt Light"/>
                <a:cs typeface="DM Sans 14pt Light"/>
              </a:rPr>
              <a:t>• Enterprise, industry and public-sector AI</a:t>
            </a:r>
          </a:p>
          <a:p>
            <a:pPr marL="0" marR="0" lvl="0" indent="0" algn="l" defTabSz="914400" rtl="0" eaLnBrk="1" fontAlgn="auto" latinLnBrk="0" hangingPunct="1">
              <a:lnSpc>
                <a:spcPct val="112000"/>
              </a:lnSpc>
              <a:spcBef>
                <a:spcPts val="0"/>
              </a:spcBef>
              <a:spcAft>
                <a:spcPts val="0"/>
              </a:spcAft>
              <a:buClrTx/>
              <a:buSzTx/>
              <a:buFontTx/>
              <a:buNone/>
              <a:tabLst/>
              <a:defRPr sz="1050" b="0">
                <a:solidFill>
                  <a:srgbClr val="C7D3E6"/>
                </a:solidFill>
                <a:latin typeface="DM Sans 14pt Light"/>
                <a:ea typeface="DM Sans 14pt Light"/>
                <a:cs typeface="DM Sans 14pt Light"/>
              </a:defRPr>
            </a:pPr>
            <a:r>
              <a:rPr kumimoji="0" sz="1050" b="0" i="0" u="none" strike="noStrike" kern="1200" cap="none" spc="0" normalizeH="0" baseline="0" noProof="0">
                <a:ln>
                  <a:noFill/>
                </a:ln>
                <a:solidFill>
                  <a:srgbClr val="C7D3E6"/>
                </a:solidFill>
                <a:effectLst/>
                <a:uLnTx/>
                <a:uFillTx/>
                <a:latin typeface="DM Sans 14pt Light"/>
                <a:ea typeface="DM Sans 14pt Light"/>
                <a:cs typeface="DM Sans 14pt Light"/>
              </a:rPr>
              <a:t>• Higher-quality revenue and positioning</a:t>
            </a:r>
          </a:p>
        </p:txBody>
      </p:sp>
      <p:sp>
        <p:nvSpPr>
          <p:cNvPr id="22" name="Rectangle 21">
            <a:extLst>
              <a:ext uri="{FF2B5EF4-FFF2-40B4-BE49-F238E27FC236}">
                <a16:creationId xmlns:a16="http://schemas.microsoft.com/office/drawing/2014/main" id="{15A65A66-7ED0-4873-A3A2-8B3AC4CF541A}"/>
              </a:ext>
            </a:extLst>
          </p:cNvPr>
          <p:cNvSpPr>
            <a:spLocks noGrp="1"/>
          </p:cNvSpPr>
          <p:nvPr/>
        </p:nvSpPr>
        <p:spPr>
          <a:xfrm>
            <a:off x="504825" y="4905375"/>
            <a:ext cx="2095500" cy="1714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750" b="0">
                <a:solidFill>
                  <a:srgbClr val="3DA8E0"/>
                </a:solidFill>
                <a:latin typeface="JetBrains Mono"/>
                <a:ea typeface="JetBrains Mono"/>
                <a:cs typeface="JetBrains Mono"/>
              </a:defRPr>
            </a:pPr>
            <a:r>
              <a:rPr kumimoji="0" sz="750" b="0" i="0" u="none" strike="noStrike" kern="1200" cap="none" spc="0" normalizeH="0" baseline="0" noProof="0">
                <a:ln>
                  <a:noFill/>
                </a:ln>
                <a:solidFill>
                  <a:srgbClr val="3DA8E0"/>
                </a:solidFill>
                <a:effectLst/>
                <a:uLnTx/>
                <a:uFillTx/>
                <a:latin typeface="JetBrains Mono"/>
                <a:ea typeface="JetBrains Mono"/>
                <a:cs typeface="JetBrains Mono"/>
              </a:rPr>
              <a:t>WPTG AI FACTORY</a:t>
            </a:r>
          </a:p>
        </p:txBody>
      </p:sp>
      <p:sp>
        <p:nvSpPr>
          <p:cNvPr id="23" name="Rounded Rectangle 22">
            <a:extLst>
              <a:ext uri="{FF2B5EF4-FFF2-40B4-BE49-F238E27FC236}">
                <a16:creationId xmlns:a16="http://schemas.microsoft.com/office/drawing/2014/main" id="{15B3EAD5-4DEF-40CA-B4D8-827EF79527B7}"/>
              </a:ext>
            </a:extLst>
          </p:cNvPr>
          <p:cNvSpPr>
            <a:spLocks noGrp="1"/>
          </p:cNvSpPr>
          <p:nvPr/>
        </p:nvSpPr>
        <p:spPr>
          <a:xfrm>
            <a:off x="504825" y="5219700"/>
            <a:ext cx="1695450" cy="685800"/>
          </a:xfrm>
          <a:prstGeom prst="roundRect">
            <a:avLst>
              <a:gd name="adj" fmla="val 13889"/>
            </a:avLst>
          </a:prstGeom>
          <a:solidFill>
            <a:srgbClr val="0F2548"/>
          </a:solidFill>
          <a:ln w="9525">
            <a:solidFill>
              <a:srgbClr val="27405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24" name="Rectangle 23">
            <a:extLst>
              <a:ext uri="{FF2B5EF4-FFF2-40B4-BE49-F238E27FC236}">
                <a16:creationId xmlns:a16="http://schemas.microsoft.com/office/drawing/2014/main" id="{8EFCEF09-931E-432C-AA26-FD48F2FE488F}"/>
              </a:ext>
            </a:extLst>
          </p:cNvPr>
          <p:cNvSpPr>
            <a:spLocks noGrp="1"/>
          </p:cNvSpPr>
          <p:nvPr/>
        </p:nvSpPr>
        <p:spPr>
          <a:xfrm>
            <a:off x="619125" y="5353050"/>
            <a:ext cx="266700" cy="1714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750" b="0">
                <a:solidFill>
                  <a:srgbClr val="3DA8E0"/>
                </a:solidFill>
                <a:latin typeface="JetBrains Mono"/>
                <a:ea typeface="JetBrains Mono"/>
                <a:cs typeface="JetBrains Mono"/>
              </a:defRPr>
            </a:pPr>
            <a:r>
              <a:rPr kumimoji="0" sz="750" b="0" i="0" u="none" strike="noStrike" kern="1200" cap="none" spc="0" normalizeH="0" baseline="0" noProof="0">
                <a:ln>
                  <a:noFill/>
                </a:ln>
                <a:solidFill>
                  <a:srgbClr val="3DA8E0"/>
                </a:solidFill>
                <a:effectLst/>
                <a:uLnTx/>
                <a:uFillTx/>
                <a:latin typeface="JetBrains Mono"/>
                <a:ea typeface="JetBrains Mono"/>
                <a:cs typeface="JetBrains Mono"/>
              </a:rPr>
              <a:t>01</a:t>
            </a:r>
          </a:p>
        </p:txBody>
      </p:sp>
      <p:sp>
        <p:nvSpPr>
          <p:cNvPr id="25" name="Rectangle 24">
            <a:extLst>
              <a:ext uri="{FF2B5EF4-FFF2-40B4-BE49-F238E27FC236}">
                <a16:creationId xmlns:a16="http://schemas.microsoft.com/office/drawing/2014/main" id="{6A4F2E56-29D4-4C88-BC6C-110A3CF2830D}"/>
              </a:ext>
            </a:extLst>
          </p:cNvPr>
          <p:cNvSpPr>
            <a:spLocks noGrp="1"/>
          </p:cNvSpPr>
          <p:nvPr/>
        </p:nvSpPr>
        <p:spPr>
          <a:xfrm>
            <a:off x="904875" y="5305425"/>
            <a:ext cx="1162050" cy="400050"/>
          </a:xfrm>
          <a:prstGeom prst="rect">
            <a:avLst/>
          </a:prstGeom>
          <a:noFill/>
          <a:ln w="0">
            <a:noFill/>
            <a:prstDash val="solid"/>
          </a:ln>
        </p:spPr>
        <p:txBody>
          <a:bodyPr wrap="square" lIns="0" tIns="0" rIns="0" bIns="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125" b="1">
                <a:solidFill>
                  <a:srgbClr val="FFFFFF"/>
                </a:solidFill>
                <a:latin typeface="DM Sans 14pt"/>
                <a:ea typeface="DM Sans 14pt"/>
                <a:cs typeface="DM Sans 14pt"/>
              </a:defRPr>
            </a:pPr>
            <a:r>
              <a:rPr kumimoji="0" sz="1125" b="1" i="0" u="none" strike="noStrike" kern="1200" cap="none" spc="0" normalizeH="0" baseline="0" noProof="0">
                <a:ln>
                  <a:noFill/>
                </a:ln>
                <a:solidFill>
                  <a:srgbClr val="FFFFFF"/>
                </a:solidFill>
                <a:effectLst/>
                <a:uLnTx/>
                <a:uFillTx/>
                <a:latin typeface="DM Sans 14pt"/>
                <a:ea typeface="DM Sans 14pt"/>
                <a:cs typeface="DM Sans 14pt"/>
              </a:rPr>
              <a:t>Strategy &amp; Advisory</a:t>
            </a:r>
          </a:p>
        </p:txBody>
      </p:sp>
      <p:sp>
        <p:nvSpPr>
          <p:cNvPr id="26" name="Rounded Rectangle 25">
            <a:extLst>
              <a:ext uri="{FF2B5EF4-FFF2-40B4-BE49-F238E27FC236}">
                <a16:creationId xmlns:a16="http://schemas.microsoft.com/office/drawing/2014/main" id="{865D0F7B-2190-4860-9A04-349BD6A3A99E}"/>
              </a:ext>
            </a:extLst>
          </p:cNvPr>
          <p:cNvSpPr>
            <a:spLocks noGrp="1"/>
          </p:cNvSpPr>
          <p:nvPr/>
        </p:nvSpPr>
        <p:spPr>
          <a:xfrm>
            <a:off x="2333625" y="5219700"/>
            <a:ext cx="1695450" cy="685800"/>
          </a:xfrm>
          <a:prstGeom prst="roundRect">
            <a:avLst>
              <a:gd name="adj" fmla="val 13889"/>
            </a:avLst>
          </a:prstGeom>
          <a:solidFill>
            <a:srgbClr val="0F2548"/>
          </a:solidFill>
          <a:ln w="9525">
            <a:solidFill>
              <a:srgbClr val="27405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27" name="Rectangle 26">
            <a:extLst>
              <a:ext uri="{FF2B5EF4-FFF2-40B4-BE49-F238E27FC236}">
                <a16:creationId xmlns:a16="http://schemas.microsoft.com/office/drawing/2014/main" id="{35203BCD-5B15-4277-B5F1-5E033F959201}"/>
              </a:ext>
            </a:extLst>
          </p:cNvPr>
          <p:cNvSpPr>
            <a:spLocks noGrp="1"/>
          </p:cNvSpPr>
          <p:nvPr/>
        </p:nvSpPr>
        <p:spPr>
          <a:xfrm>
            <a:off x="2447925" y="5353050"/>
            <a:ext cx="266700" cy="1714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750" b="0">
                <a:solidFill>
                  <a:srgbClr val="3DA8E0"/>
                </a:solidFill>
                <a:latin typeface="JetBrains Mono"/>
                <a:ea typeface="JetBrains Mono"/>
                <a:cs typeface="JetBrains Mono"/>
              </a:defRPr>
            </a:pPr>
            <a:r>
              <a:rPr kumimoji="0" sz="750" b="0" i="0" u="none" strike="noStrike" kern="1200" cap="none" spc="0" normalizeH="0" baseline="0" noProof="0">
                <a:ln>
                  <a:noFill/>
                </a:ln>
                <a:solidFill>
                  <a:srgbClr val="3DA8E0"/>
                </a:solidFill>
                <a:effectLst/>
                <a:uLnTx/>
                <a:uFillTx/>
                <a:latin typeface="JetBrains Mono"/>
                <a:ea typeface="JetBrains Mono"/>
                <a:cs typeface="JetBrains Mono"/>
              </a:rPr>
              <a:t>02</a:t>
            </a:r>
          </a:p>
        </p:txBody>
      </p:sp>
      <p:sp>
        <p:nvSpPr>
          <p:cNvPr id="28" name="Rectangle 27">
            <a:extLst>
              <a:ext uri="{FF2B5EF4-FFF2-40B4-BE49-F238E27FC236}">
                <a16:creationId xmlns:a16="http://schemas.microsoft.com/office/drawing/2014/main" id="{26E739F0-FCE3-48AB-A341-121F141A62E8}"/>
              </a:ext>
            </a:extLst>
          </p:cNvPr>
          <p:cNvSpPr>
            <a:spLocks noGrp="1"/>
          </p:cNvSpPr>
          <p:nvPr/>
        </p:nvSpPr>
        <p:spPr>
          <a:xfrm>
            <a:off x="2733675" y="5305425"/>
            <a:ext cx="1162050" cy="400050"/>
          </a:xfrm>
          <a:prstGeom prst="rect">
            <a:avLst/>
          </a:prstGeom>
          <a:noFill/>
          <a:ln w="0">
            <a:noFill/>
            <a:prstDash val="solid"/>
          </a:ln>
        </p:spPr>
        <p:txBody>
          <a:bodyPr wrap="square" lIns="0" tIns="0" rIns="0" bIns="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125" b="1">
                <a:solidFill>
                  <a:srgbClr val="FFFFFF"/>
                </a:solidFill>
                <a:latin typeface="DM Sans 14pt"/>
                <a:ea typeface="DM Sans 14pt"/>
                <a:cs typeface="DM Sans 14pt"/>
              </a:defRPr>
            </a:pPr>
            <a:r>
              <a:rPr kumimoji="0" sz="1125" b="1" i="0" u="none" strike="noStrike" kern="1200" cap="none" spc="0" normalizeH="0" baseline="0" noProof="0">
                <a:ln>
                  <a:noFill/>
                </a:ln>
                <a:solidFill>
                  <a:srgbClr val="FFFFFF"/>
                </a:solidFill>
                <a:effectLst/>
                <a:uLnTx/>
                <a:uFillTx/>
                <a:latin typeface="DM Sans 14pt"/>
                <a:ea typeface="DM Sans 14pt"/>
                <a:cs typeface="DM Sans 14pt"/>
              </a:rPr>
              <a:t>Data Foundation</a:t>
            </a:r>
          </a:p>
        </p:txBody>
      </p:sp>
      <p:sp>
        <p:nvSpPr>
          <p:cNvPr id="29" name="Rounded Rectangle 28">
            <a:extLst>
              <a:ext uri="{FF2B5EF4-FFF2-40B4-BE49-F238E27FC236}">
                <a16:creationId xmlns:a16="http://schemas.microsoft.com/office/drawing/2014/main" id="{FD0936D7-5FF8-49A2-A006-A94B054F8A78}"/>
              </a:ext>
            </a:extLst>
          </p:cNvPr>
          <p:cNvSpPr>
            <a:spLocks noGrp="1"/>
          </p:cNvSpPr>
          <p:nvPr/>
        </p:nvSpPr>
        <p:spPr>
          <a:xfrm>
            <a:off x="4162425" y="5219700"/>
            <a:ext cx="1695450" cy="685800"/>
          </a:xfrm>
          <a:prstGeom prst="roundRect">
            <a:avLst>
              <a:gd name="adj" fmla="val 13889"/>
            </a:avLst>
          </a:prstGeom>
          <a:solidFill>
            <a:srgbClr val="0A1A33"/>
          </a:solidFill>
          <a:ln w="9525">
            <a:solidFill>
              <a:srgbClr val="3DA8E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30" name="Rectangle 29">
            <a:extLst>
              <a:ext uri="{FF2B5EF4-FFF2-40B4-BE49-F238E27FC236}">
                <a16:creationId xmlns:a16="http://schemas.microsoft.com/office/drawing/2014/main" id="{425BC84F-3912-411D-95BE-82CA239C51A3}"/>
              </a:ext>
            </a:extLst>
          </p:cNvPr>
          <p:cNvSpPr>
            <a:spLocks noGrp="1"/>
          </p:cNvSpPr>
          <p:nvPr/>
        </p:nvSpPr>
        <p:spPr>
          <a:xfrm>
            <a:off x="4276725" y="5353050"/>
            <a:ext cx="266700" cy="1714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750" b="0">
                <a:solidFill>
                  <a:srgbClr val="3DA8E0"/>
                </a:solidFill>
                <a:latin typeface="JetBrains Mono"/>
                <a:ea typeface="JetBrains Mono"/>
                <a:cs typeface="JetBrains Mono"/>
              </a:defRPr>
            </a:pPr>
            <a:r>
              <a:rPr kumimoji="0" sz="750" b="0" i="0" u="none" strike="noStrike" kern="1200" cap="none" spc="0" normalizeH="0" baseline="0" noProof="0">
                <a:ln>
                  <a:noFill/>
                </a:ln>
                <a:solidFill>
                  <a:srgbClr val="3DA8E0"/>
                </a:solidFill>
                <a:effectLst/>
                <a:uLnTx/>
                <a:uFillTx/>
                <a:latin typeface="JetBrains Mono"/>
                <a:ea typeface="JetBrains Mono"/>
                <a:cs typeface="JetBrains Mono"/>
              </a:rPr>
              <a:t>03</a:t>
            </a:r>
          </a:p>
        </p:txBody>
      </p:sp>
      <p:sp>
        <p:nvSpPr>
          <p:cNvPr id="31" name="Rectangle 30">
            <a:extLst>
              <a:ext uri="{FF2B5EF4-FFF2-40B4-BE49-F238E27FC236}">
                <a16:creationId xmlns:a16="http://schemas.microsoft.com/office/drawing/2014/main" id="{FA461950-2361-4AD5-8574-AC436D13ABDE}"/>
              </a:ext>
            </a:extLst>
          </p:cNvPr>
          <p:cNvSpPr>
            <a:spLocks noGrp="1"/>
          </p:cNvSpPr>
          <p:nvPr/>
        </p:nvSpPr>
        <p:spPr>
          <a:xfrm>
            <a:off x="4562475" y="5305425"/>
            <a:ext cx="1162050" cy="400050"/>
          </a:xfrm>
          <a:prstGeom prst="rect">
            <a:avLst/>
          </a:prstGeom>
          <a:noFill/>
          <a:ln w="0">
            <a:noFill/>
            <a:prstDash val="solid"/>
          </a:ln>
        </p:spPr>
        <p:txBody>
          <a:bodyPr wrap="square" lIns="0" tIns="0" rIns="0" bIns="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125" b="1">
                <a:solidFill>
                  <a:srgbClr val="FFFFFF"/>
                </a:solidFill>
                <a:latin typeface="DM Sans 14pt"/>
                <a:ea typeface="DM Sans 14pt"/>
                <a:cs typeface="DM Sans 14pt"/>
              </a:defRPr>
            </a:pPr>
            <a:r>
              <a:rPr kumimoji="0" sz="1125" b="1" i="0" u="none" strike="noStrike" kern="1200" cap="none" spc="0" normalizeH="0" baseline="0" noProof="0">
                <a:ln>
                  <a:noFill/>
                </a:ln>
                <a:solidFill>
                  <a:srgbClr val="FFFFFF"/>
                </a:solidFill>
                <a:effectLst/>
                <a:uLnTx/>
                <a:uFillTx/>
                <a:latin typeface="DM Sans 14pt"/>
                <a:ea typeface="DM Sans 14pt"/>
                <a:cs typeface="DM Sans 14pt"/>
              </a:rPr>
              <a:t>AI Infrastructure</a:t>
            </a:r>
          </a:p>
        </p:txBody>
      </p:sp>
      <p:sp>
        <p:nvSpPr>
          <p:cNvPr id="32" name="Rounded Rectangle 31">
            <a:extLst>
              <a:ext uri="{FF2B5EF4-FFF2-40B4-BE49-F238E27FC236}">
                <a16:creationId xmlns:a16="http://schemas.microsoft.com/office/drawing/2014/main" id="{AE6B6272-82DD-4903-8AA1-16A1CD5A32CB}"/>
              </a:ext>
            </a:extLst>
          </p:cNvPr>
          <p:cNvSpPr>
            <a:spLocks noGrp="1"/>
          </p:cNvSpPr>
          <p:nvPr/>
        </p:nvSpPr>
        <p:spPr>
          <a:xfrm>
            <a:off x="5991225" y="5219700"/>
            <a:ext cx="1695450" cy="685800"/>
          </a:xfrm>
          <a:prstGeom prst="roundRect">
            <a:avLst>
              <a:gd name="adj" fmla="val 13889"/>
            </a:avLst>
          </a:prstGeom>
          <a:solidFill>
            <a:srgbClr val="0A1A33"/>
          </a:solidFill>
          <a:ln w="9525">
            <a:solidFill>
              <a:srgbClr val="27405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33" name="Rectangle 32">
            <a:extLst>
              <a:ext uri="{FF2B5EF4-FFF2-40B4-BE49-F238E27FC236}">
                <a16:creationId xmlns:a16="http://schemas.microsoft.com/office/drawing/2014/main" id="{C0AA39BB-D266-4DA6-B6B9-1AAC5A8D0B13}"/>
              </a:ext>
            </a:extLst>
          </p:cNvPr>
          <p:cNvSpPr>
            <a:spLocks noGrp="1"/>
          </p:cNvSpPr>
          <p:nvPr/>
        </p:nvSpPr>
        <p:spPr>
          <a:xfrm>
            <a:off x="6105525" y="5353050"/>
            <a:ext cx="266700" cy="1714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750" b="0">
                <a:solidFill>
                  <a:srgbClr val="3DA8E0"/>
                </a:solidFill>
                <a:latin typeface="JetBrains Mono"/>
                <a:ea typeface="JetBrains Mono"/>
                <a:cs typeface="JetBrains Mono"/>
              </a:defRPr>
            </a:pPr>
            <a:r>
              <a:rPr kumimoji="0" sz="750" b="0" i="0" u="none" strike="noStrike" kern="1200" cap="none" spc="0" normalizeH="0" baseline="0" noProof="0">
                <a:ln>
                  <a:noFill/>
                </a:ln>
                <a:solidFill>
                  <a:srgbClr val="3DA8E0"/>
                </a:solidFill>
                <a:effectLst/>
                <a:uLnTx/>
                <a:uFillTx/>
                <a:latin typeface="JetBrains Mono"/>
                <a:ea typeface="JetBrains Mono"/>
                <a:cs typeface="JetBrains Mono"/>
              </a:rPr>
              <a:t>04</a:t>
            </a:r>
          </a:p>
        </p:txBody>
      </p:sp>
      <p:sp>
        <p:nvSpPr>
          <p:cNvPr id="34" name="Rectangle 33">
            <a:extLst>
              <a:ext uri="{FF2B5EF4-FFF2-40B4-BE49-F238E27FC236}">
                <a16:creationId xmlns:a16="http://schemas.microsoft.com/office/drawing/2014/main" id="{8A7BDB3A-8253-4B85-BA5D-BEB4482C4261}"/>
              </a:ext>
            </a:extLst>
          </p:cNvPr>
          <p:cNvSpPr>
            <a:spLocks noGrp="1"/>
          </p:cNvSpPr>
          <p:nvPr/>
        </p:nvSpPr>
        <p:spPr>
          <a:xfrm>
            <a:off x="6391275" y="5305425"/>
            <a:ext cx="1162050" cy="400050"/>
          </a:xfrm>
          <a:prstGeom prst="rect">
            <a:avLst/>
          </a:prstGeom>
          <a:noFill/>
          <a:ln w="0">
            <a:noFill/>
            <a:prstDash val="solid"/>
          </a:ln>
        </p:spPr>
        <p:txBody>
          <a:bodyPr wrap="square" lIns="0" tIns="0" rIns="0" bIns="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125" b="1">
                <a:solidFill>
                  <a:srgbClr val="FFFFFF"/>
                </a:solidFill>
                <a:latin typeface="DM Sans 14pt"/>
                <a:ea typeface="DM Sans 14pt"/>
                <a:cs typeface="DM Sans 14pt"/>
              </a:defRPr>
            </a:pPr>
            <a:r>
              <a:rPr kumimoji="0" sz="1125" b="1" i="0" u="none" strike="noStrike" kern="1200" cap="none" spc="0" normalizeH="0" baseline="0" noProof="0">
                <a:ln>
                  <a:noFill/>
                </a:ln>
                <a:solidFill>
                  <a:srgbClr val="FFFFFF"/>
                </a:solidFill>
                <a:effectLst/>
                <a:uLnTx/>
                <a:uFillTx/>
                <a:latin typeface="DM Sans 14pt"/>
                <a:ea typeface="DM Sans 14pt"/>
                <a:cs typeface="DM Sans 14pt"/>
              </a:rPr>
              <a:t>AiQu &amp; MLOps</a:t>
            </a:r>
          </a:p>
        </p:txBody>
      </p:sp>
      <p:sp>
        <p:nvSpPr>
          <p:cNvPr id="35" name="Rounded Rectangle 34">
            <a:extLst>
              <a:ext uri="{FF2B5EF4-FFF2-40B4-BE49-F238E27FC236}">
                <a16:creationId xmlns:a16="http://schemas.microsoft.com/office/drawing/2014/main" id="{71E9D3C5-E709-4184-AF95-1E3789CD7BEA}"/>
              </a:ext>
            </a:extLst>
          </p:cNvPr>
          <p:cNvSpPr>
            <a:spLocks noGrp="1"/>
          </p:cNvSpPr>
          <p:nvPr/>
        </p:nvSpPr>
        <p:spPr>
          <a:xfrm>
            <a:off x="7820025" y="5219700"/>
            <a:ext cx="1695450" cy="685800"/>
          </a:xfrm>
          <a:prstGeom prst="roundRect">
            <a:avLst>
              <a:gd name="adj" fmla="val 13889"/>
            </a:avLst>
          </a:prstGeom>
          <a:solidFill>
            <a:srgbClr val="08182F"/>
          </a:solidFill>
          <a:ln w="9525">
            <a:solidFill>
              <a:srgbClr val="27405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36" name="Rectangle 35">
            <a:extLst>
              <a:ext uri="{FF2B5EF4-FFF2-40B4-BE49-F238E27FC236}">
                <a16:creationId xmlns:a16="http://schemas.microsoft.com/office/drawing/2014/main" id="{37F244C2-0E53-4656-AF37-E55D8D6158C1}"/>
              </a:ext>
            </a:extLst>
          </p:cNvPr>
          <p:cNvSpPr>
            <a:spLocks noGrp="1"/>
          </p:cNvSpPr>
          <p:nvPr/>
        </p:nvSpPr>
        <p:spPr>
          <a:xfrm>
            <a:off x="7934325" y="5353050"/>
            <a:ext cx="266700" cy="1714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750" b="0">
                <a:solidFill>
                  <a:srgbClr val="3DA8E0"/>
                </a:solidFill>
                <a:latin typeface="JetBrains Mono"/>
                <a:ea typeface="JetBrains Mono"/>
                <a:cs typeface="JetBrains Mono"/>
              </a:defRPr>
            </a:pPr>
            <a:r>
              <a:rPr kumimoji="0" sz="750" b="0" i="0" u="none" strike="noStrike" kern="1200" cap="none" spc="0" normalizeH="0" baseline="0" noProof="0">
                <a:ln>
                  <a:noFill/>
                </a:ln>
                <a:solidFill>
                  <a:srgbClr val="3DA8E0"/>
                </a:solidFill>
                <a:effectLst/>
                <a:uLnTx/>
                <a:uFillTx/>
                <a:latin typeface="JetBrains Mono"/>
                <a:ea typeface="JetBrains Mono"/>
                <a:cs typeface="JetBrains Mono"/>
              </a:rPr>
              <a:t>05</a:t>
            </a:r>
          </a:p>
        </p:txBody>
      </p:sp>
      <p:sp>
        <p:nvSpPr>
          <p:cNvPr id="37" name="Rectangle 36">
            <a:extLst>
              <a:ext uri="{FF2B5EF4-FFF2-40B4-BE49-F238E27FC236}">
                <a16:creationId xmlns:a16="http://schemas.microsoft.com/office/drawing/2014/main" id="{363945BF-61E6-4103-83EB-C2EB6BBDABAB}"/>
              </a:ext>
            </a:extLst>
          </p:cNvPr>
          <p:cNvSpPr>
            <a:spLocks noGrp="1"/>
          </p:cNvSpPr>
          <p:nvPr/>
        </p:nvSpPr>
        <p:spPr>
          <a:xfrm>
            <a:off x="8220075" y="5305425"/>
            <a:ext cx="1162050" cy="400050"/>
          </a:xfrm>
          <a:prstGeom prst="rect">
            <a:avLst/>
          </a:prstGeom>
          <a:noFill/>
          <a:ln w="0">
            <a:noFill/>
            <a:prstDash val="solid"/>
          </a:ln>
        </p:spPr>
        <p:txBody>
          <a:bodyPr wrap="square" lIns="0" tIns="0" rIns="0" bIns="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125" b="1">
                <a:solidFill>
                  <a:srgbClr val="FFFFFF"/>
                </a:solidFill>
                <a:latin typeface="DM Sans 14pt"/>
                <a:ea typeface="DM Sans 14pt"/>
                <a:cs typeface="DM Sans 14pt"/>
              </a:defRPr>
            </a:pPr>
            <a:r>
              <a:rPr kumimoji="0" sz="1125" b="1" i="0" u="none" strike="noStrike" kern="1200" cap="none" spc="0" normalizeH="0" baseline="0" noProof="0">
                <a:ln>
                  <a:noFill/>
                </a:ln>
                <a:solidFill>
                  <a:srgbClr val="FFFFFF"/>
                </a:solidFill>
                <a:effectLst/>
                <a:uLnTx/>
                <a:uFillTx/>
                <a:latin typeface="DM Sans 14pt"/>
                <a:ea typeface="DM Sans 14pt"/>
                <a:cs typeface="DM Sans 14pt"/>
              </a:rPr>
              <a:t>Applied AI Platforms</a:t>
            </a:r>
          </a:p>
        </p:txBody>
      </p:sp>
      <p:sp>
        <p:nvSpPr>
          <p:cNvPr id="38" name="Rounded Rectangle 37">
            <a:extLst>
              <a:ext uri="{FF2B5EF4-FFF2-40B4-BE49-F238E27FC236}">
                <a16:creationId xmlns:a16="http://schemas.microsoft.com/office/drawing/2014/main" id="{220157EC-5F86-4E73-80A9-FA9404948702}"/>
              </a:ext>
            </a:extLst>
          </p:cNvPr>
          <p:cNvSpPr>
            <a:spLocks noGrp="1"/>
          </p:cNvSpPr>
          <p:nvPr/>
        </p:nvSpPr>
        <p:spPr>
          <a:xfrm>
            <a:off x="9648825" y="5219700"/>
            <a:ext cx="1695450" cy="685800"/>
          </a:xfrm>
          <a:prstGeom prst="roundRect">
            <a:avLst>
              <a:gd name="adj" fmla="val 13889"/>
            </a:avLst>
          </a:prstGeom>
          <a:solidFill>
            <a:srgbClr val="08182F"/>
          </a:solidFill>
          <a:ln w="9525">
            <a:solidFill>
              <a:srgbClr val="27405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a:cs typeface="Calibri"/>
            </a:endParaRPr>
          </a:p>
        </p:txBody>
      </p:sp>
      <p:sp>
        <p:nvSpPr>
          <p:cNvPr id="39" name="Rectangle 38">
            <a:extLst>
              <a:ext uri="{FF2B5EF4-FFF2-40B4-BE49-F238E27FC236}">
                <a16:creationId xmlns:a16="http://schemas.microsoft.com/office/drawing/2014/main" id="{4E6B104F-43C6-49CC-B393-436FA1B02950}"/>
              </a:ext>
            </a:extLst>
          </p:cNvPr>
          <p:cNvSpPr>
            <a:spLocks noGrp="1"/>
          </p:cNvSpPr>
          <p:nvPr/>
        </p:nvSpPr>
        <p:spPr>
          <a:xfrm>
            <a:off x="9763125" y="5353050"/>
            <a:ext cx="266700" cy="171450"/>
          </a:xfrm>
          <a:prstGeom prst="rect">
            <a:avLst/>
          </a:prstGeom>
          <a:noFill/>
          <a:ln w="0">
            <a:noFill/>
            <a:prstDash val="solid"/>
          </a:ln>
        </p:spPr>
        <p:txBody>
          <a:bodyPr wrap="square" lIns="0" tIns="0" rIns="0" bIns="0" anchor="t">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750" b="0">
                <a:solidFill>
                  <a:srgbClr val="3DA8E0"/>
                </a:solidFill>
                <a:latin typeface="JetBrains Mono"/>
                <a:ea typeface="JetBrains Mono"/>
                <a:cs typeface="JetBrains Mono"/>
              </a:defRPr>
            </a:pPr>
            <a:r>
              <a:rPr kumimoji="0" sz="750" b="0" i="0" u="none" strike="noStrike" kern="1200" cap="none" spc="0" normalizeH="0" baseline="0" noProof="0">
                <a:ln>
                  <a:noFill/>
                </a:ln>
                <a:solidFill>
                  <a:srgbClr val="3DA8E0"/>
                </a:solidFill>
                <a:effectLst/>
                <a:uLnTx/>
                <a:uFillTx/>
                <a:latin typeface="JetBrains Mono"/>
                <a:ea typeface="JetBrains Mono"/>
                <a:cs typeface="JetBrains Mono"/>
              </a:rPr>
              <a:t>06</a:t>
            </a:r>
          </a:p>
        </p:txBody>
      </p:sp>
      <p:sp>
        <p:nvSpPr>
          <p:cNvPr id="40" name="Rectangle 39">
            <a:extLst>
              <a:ext uri="{FF2B5EF4-FFF2-40B4-BE49-F238E27FC236}">
                <a16:creationId xmlns:a16="http://schemas.microsoft.com/office/drawing/2014/main" id="{B2DB46C1-AD45-46D2-B27E-AD7463364B05}"/>
              </a:ext>
            </a:extLst>
          </p:cNvPr>
          <p:cNvSpPr>
            <a:spLocks noGrp="1"/>
          </p:cNvSpPr>
          <p:nvPr/>
        </p:nvSpPr>
        <p:spPr>
          <a:xfrm>
            <a:off x="10048875" y="5305425"/>
            <a:ext cx="1162050" cy="400050"/>
          </a:xfrm>
          <a:prstGeom prst="rect">
            <a:avLst/>
          </a:prstGeom>
          <a:noFill/>
          <a:ln w="0">
            <a:noFill/>
            <a:prstDash val="solid"/>
          </a:ln>
        </p:spPr>
        <p:txBody>
          <a:bodyPr wrap="square" lIns="0" tIns="0" rIns="0" bIns="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sz="1125" b="1">
                <a:solidFill>
                  <a:srgbClr val="FFFFFF"/>
                </a:solidFill>
                <a:latin typeface="DM Sans 14pt"/>
                <a:ea typeface="DM Sans 14pt"/>
                <a:cs typeface="DM Sans 14pt"/>
              </a:defRPr>
            </a:pPr>
            <a:r>
              <a:rPr kumimoji="0" sz="1125" b="1" i="0" u="none" strike="noStrike" kern="1200" cap="none" spc="0" normalizeH="0" baseline="0" noProof="0">
                <a:ln>
                  <a:noFill/>
                </a:ln>
                <a:solidFill>
                  <a:srgbClr val="FFFFFF"/>
                </a:solidFill>
                <a:effectLst/>
                <a:uLnTx/>
                <a:uFillTx/>
                <a:latin typeface="DM Sans 14pt"/>
                <a:ea typeface="DM Sans 14pt"/>
                <a:cs typeface="DM Sans 14pt"/>
              </a:rPr>
              <a:t>Managed Outcomes</a:t>
            </a:r>
          </a:p>
        </p:txBody>
      </p:sp>
    </p:spTree>
    <p:extLst>
      <p:ext uri="{BB962C8B-B14F-4D97-AF65-F5344CB8AC3E}">
        <p14:creationId xmlns:p14="http://schemas.microsoft.com/office/powerpoint/2010/main" val="674870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
    <p:bg>
      <p:bgPr>
        <a:solidFill>
          <a:srgbClr val="061222"/>
        </a:solidFill>
        <a:effectLst/>
      </p:bgPr>
    </p:bg>
    <p:spTree>
      <p:nvGrpSpPr>
        <p:cNvPr id="1" name=""/>
        <p:cNvGrpSpPr/>
        <p:nvPr/>
      </p:nvGrpSpPr>
      <p:grpSpPr>
        <a:xfrm>
          <a:off x="0" y="0"/>
          <a:ext cx="0" cy="0"/>
          <a:chOff x="0" y="0"/>
          <a:chExt cx="0" cy="0"/>
        </a:xfrm>
      </p:grpSpPr>
      <p:sp>
        <p:nvSpPr>
          <p:cNvPr id="2" name="Shape 0"/>
          <p:cNvSpPr/>
          <p:nvPr/>
        </p:nvSpPr>
        <p:spPr>
          <a:xfrm>
            <a:off x="0" y="0"/>
            <a:ext cx="73152" cy="6858000"/>
          </a:xfrm>
          <a:prstGeom prst="rect">
            <a:avLst/>
          </a:prstGeom>
          <a:solidFill>
            <a:srgbClr val="3DA8E0"/>
          </a:solidFill>
          <a:ln w="12700">
            <a:solidFill>
              <a:srgbClr val="3DA8E0">
                <a:alpha val="0"/>
              </a:srgbClr>
            </a:solidFill>
            <a:prstDash val="solid"/>
          </a:ln>
        </p:spPr>
        <p:txBody>
          <a:bodyPr/>
          <a:lstStyle/>
          <a:p>
            <a:endParaRPr lang="en-US"/>
          </a:p>
        </p:txBody>
      </p:sp>
      <p:sp>
        <p:nvSpPr>
          <p:cNvPr id="3" name="Shape 1"/>
          <p:cNvSpPr/>
          <p:nvPr/>
        </p:nvSpPr>
        <p:spPr>
          <a:xfrm>
            <a:off x="548640" y="0"/>
            <a:ext cx="0" cy="6858000"/>
          </a:xfrm>
          <a:prstGeom prst="line">
            <a:avLst/>
          </a:prstGeom>
          <a:noFill/>
          <a:ln w="12700">
            <a:solidFill>
              <a:srgbClr val="24415F">
                <a:alpha val="24000"/>
              </a:srgbClr>
            </a:solidFill>
            <a:prstDash val="solid"/>
          </a:ln>
        </p:spPr>
        <p:txBody>
          <a:bodyPr/>
          <a:lstStyle/>
          <a:p>
            <a:endParaRPr lang="en-US"/>
          </a:p>
        </p:txBody>
      </p:sp>
      <p:sp>
        <p:nvSpPr>
          <p:cNvPr id="4" name="Shape 2"/>
          <p:cNvSpPr/>
          <p:nvPr/>
        </p:nvSpPr>
        <p:spPr>
          <a:xfrm>
            <a:off x="1371600" y="0"/>
            <a:ext cx="0" cy="6858000"/>
          </a:xfrm>
          <a:prstGeom prst="line">
            <a:avLst/>
          </a:prstGeom>
          <a:noFill/>
          <a:ln w="12700">
            <a:solidFill>
              <a:srgbClr val="24415F">
                <a:alpha val="24000"/>
              </a:srgbClr>
            </a:solidFill>
            <a:prstDash val="solid"/>
          </a:ln>
        </p:spPr>
        <p:txBody>
          <a:bodyPr/>
          <a:lstStyle/>
          <a:p>
            <a:endParaRPr lang="en-US"/>
          </a:p>
        </p:txBody>
      </p:sp>
      <p:sp>
        <p:nvSpPr>
          <p:cNvPr id="5" name="Shape 3"/>
          <p:cNvSpPr/>
          <p:nvPr/>
        </p:nvSpPr>
        <p:spPr>
          <a:xfrm>
            <a:off x="2194560" y="0"/>
            <a:ext cx="0" cy="6858000"/>
          </a:xfrm>
          <a:prstGeom prst="line">
            <a:avLst/>
          </a:prstGeom>
          <a:noFill/>
          <a:ln w="12700">
            <a:solidFill>
              <a:srgbClr val="24415F">
                <a:alpha val="24000"/>
              </a:srgbClr>
            </a:solidFill>
            <a:prstDash val="solid"/>
          </a:ln>
        </p:spPr>
        <p:txBody>
          <a:bodyPr/>
          <a:lstStyle/>
          <a:p>
            <a:endParaRPr lang="en-US"/>
          </a:p>
        </p:txBody>
      </p:sp>
      <p:sp>
        <p:nvSpPr>
          <p:cNvPr id="6" name="Shape 4"/>
          <p:cNvSpPr/>
          <p:nvPr/>
        </p:nvSpPr>
        <p:spPr>
          <a:xfrm>
            <a:off x="3017520" y="0"/>
            <a:ext cx="0" cy="6858000"/>
          </a:xfrm>
          <a:prstGeom prst="line">
            <a:avLst/>
          </a:prstGeom>
          <a:noFill/>
          <a:ln w="12700">
            <a:solidFill>
              <a:srgbClr val="24415F">
                <a:alpha val="24000"/>
              </a:srgbClr>
            </a:solidFill>
            <a:prstDash val="solid"/>
          </a:ln>
        </p:spPr>
        <p:txBody>
          <a:bodyPr/>
          <a:lstStyle/>
          <a:p>
            <a:endParaRPr lang="en-US"/>
          </a:p>
        </p:txBody>
      </p:sp>
      <p:sp>
        <p:nvSpPr>
          <p:cNvPr id="7" name="Shape 5"/>
          <p:cNvSpPr/>
          <p:nvPr/>
        </p:nvSpPr>
        <p:spPr>
          <a:xfrm>
            <a:off x="3840480" y="0"/>
            <a:ext cx="0" cy="6858000"/>
          </a:xfrm>
          <a:prstGeom prst="line">
            <a:avLst/>
          </a:prstGeom>
          <a:noFill/>
          <a:ln w="12700">
            <a:solidFill>
              <a:srgbClr val="24415F">
                <a:alpha val="24000"/>
              </a:srgbClr>
            </a:solidFill>
            <a:prstDash val="solid"/>
          </a:ln>
        </p:spPr>
        <p:txBody>
          <a:bodyPr/>
          <a:lstStyle/>
          <a:p>
            <a:endParaRPr lang="en-US"/>
          </a:p>
        </p:txBody>
      </p:sp>
      <p:sp>
        <p:nvSpPr>
          <p:cNvPr id="8" name="Shape 6"/>
          <p:cNvSpPr/>
          <p:nvPr/>
        </p:nvSpPr>
        <p:spPr>
          <a:xfrm>
            <a:off x="4663440" y="0"/>
            <a:ext cx="0" cy="6858000"/>
          </a:xfrm>
          <a:prstGeom prst="line">
            <a:avLst/>
          </a:prstGeom>
          <a:noFill/>
          <a:ln w="12700">
            <a:solidFill>
              <a:srgbClr val="24415F">
                <a:alpha val="24000"/>
              </a:srgbClr>
            </a:solidFill>
            <a:prstDash val="solid"/>
          </a:ln>
        </p:spPr>
        <p:txBody>
          <a:bodyPr/>
          <a:lstStyle/>
          <a:p>
            <a:endParaRPr lang="en-US"/>
          </a:p>
        </p:txBody>
      </p:sp>
      <p:sp>
        <p:nvSpPr>
          <p:cNvPr id="9" name="Shape 7"/>
          <p:cNvSpPr/>
          <p:nvPr/>
        </p:nvSpPr>
        <p:spPr>
          <a:xfrm>
            <a:off x="5486400" y="0"/>
            <a:ext cx="0" cy="6858000"/>
          </a:xfrm>
          <a:prstGeom prst="line">
            <a:avLst/>
          </a:prstGeom>
          <a:noFill/>
          <a:ln w="12700">
            <a:solidFill>
              <a:srgbClr val="24415F">
                <a:alpha val="24000"/>
              </a:srgbClr>
            </a:solidFill>
            <a:prstDash val="solid"/>
          </a:ln>
        </p:spPr>
        <p:txBody>
          <a:bodyPr/>
          <a:lstStyle/>
          <a:p>
            <a:endParaRPr lang="en-US"/>
          </a:p>
        </p:txBody>
      </p:sp>
      <p:sp>
        <p:nvSpPr>
          <p:cNvPr id="10" name="Shape 8"/>
          <p:cNvSpPr/>
          <p:nvPr/>
        </p:nvSpPr>
        <p:spPr>
          <a:xfrm>
            <a:off x="6309360" y="0"/>
            <a:ext cx="0" cy="6858000"/>
          </a:xfrm>
          <a:prstGeom prst="line">
            <a:avLst/>
          </a:prstGeom>
          <a:noFill/>
          <a:ln w="12700">
            <a:solidFill>
              <a:srgbClr val="24415F">
                <a:alpha val="24000"/>
              </a:srgbClr>
            </a:solidFill>
            <a:prstDash val="solid"/>
          </a:ln>
        </p:spPr>
        <p:txBody>
          <a:bodyPr/>
          <a:lstStyle/>
          <a:p>
            <a:endParaRPr lang="en-US"/>
          </a:p>
        </p:txBody>
      </p:sp>
      <p:sp>
        <p:nvSpPr>
          <p:cNvPr id="11" name="Shape 9"/>
          <p:cNvSpPr/>
          <p:nvPr/>
        </p:nvSpPr>
        <p:spPr>
          <a:xfrm>
            <a:off x="7132320" y="0"/>
            <a:ext cx="0" cy="6858000"/>
          </a:xfrm>
          <a:prstGeom prst="line">
            <a:avLst/>
          </a:prstGeom>
          <a:noFill/>
          <a:ln w="12700">
            <a:solidFill>
              <a:srgbClr val="24415F">
                <a:alpha val="24000"/>
              </a:srgbClr>
            </a:solidFill>
            <a:prstDash val="solid"/>
          </a:ln>
        </p:spPr>
        <p:txBody>
          <a:bodyPr/>
          <a:lstStyle/>
          <a:p>
            <a:endParaRPr lang="en-US"/>
          </a:p>
        </p:txBody>
      </p:sp>
      <p:sp>
        <p:nvSpPr>
          <p:cNvPr id="12" name="Shape 10"/>
          <p:cNvSpPr/>
          <p:nvPr/>
        </p:nvSpPr>
        <p:spPr>
          <a:xfrm>
            <a:off x="7955280" y="0"/>
            <a:ext cx="0" cy="6858000"/>
          </a:xfrm>
          <a:prstGeom prst="line">
            <a:avLst/>
          </a:prstGeom>
          <a:noFill/>
          <a:ln w="12700">
            <a:solidFill>
              <a:srgbClr val="24415F">
                <a:alpha val="24000"/>
              </a:srgbClr>
            </a:solidFill>
            <a:prstDash val="solid"/>
          </a:ln>
        </p:spPr>
        <p:txBody>
          <a:bodyPr/>
          <a:lstStyle/>
          <a:p>
            <a:endParaRPr lang="en-US"/>
          </a:p>
        </p:txBody>
      </p:sp>
      <p:sp>
        <p:nvSpPr>
          <p:cNvPr id="13" name="Shape 11"/>
          <p:cNvSpPr/>
          <p:nvPr/>
        </p:nvSpPr>
        <p:spPr>
          <a:xfrm>
            <a:off x="8778240" y="0"/>
            <a:ext cx="0" cy="6858000"/>
          </a:xfrm>
          <a:prstGeom prst="line">
            <a:avLst/>
          </a:prstGeom>
          <a:noFill/>
          <a:ln w="12700">
            <a:solidFill>
              <a:srgbClr val="24415F">
                <a:alpha val="24000"/>
              </a:srgbClr>
            </a:solidFill>
            <a:prstDash val="solid"/>
          </a:ln>
        </p:spPr>
        <p:txBody>
          <a:bodyPr/>
          <a:lstStyle/>
          <a:p>
            <a:endParaRPr lang="en-US"/>
          </a:p>
        </p:txBody>
      </p:sp>
      <p:sp>
        <p:nvSpPr>
          <p:cNvPr id="14" name="Shape 12"/>
          <p:cNvSpPr/>
          <p:nvPr/>
        </p:nvSpPr>
        <p:spPr>
          <a:xfrm>
            <a:off x="9601200" y="0"/>
            <a:ext cx="0" cy="6858000"/>
          </a:xfrm>
          <a:prstGeom prst="line">
            <a:avLst/>
          </a:prstGeom>
          <a:noFill/>
          <a:ln w="12700">
            <a:solidFill>
              <a:srgbClr val="24415F">
                <a:alpha val="24000"/>
              </a:srgbClr>
            </a:solidFill>
            <a:prstDash val="solid"/>
          </a:ln>
        </p:spPr>
        <p:txBody>
          <a:bodyPr/>
          <a:lstStyle/>
          <a:p>
            <a:endParaRPr lang="en-US"/>
          </a:p>
        </p:txBody>
      </p:sp>
      <p:sp>
        <p:nvSpPr>
          <p:cNvPr id="15" name="Shape 13"/>
          <p:cNvSpPr/>
          <p:nvPr/>
        </p:nvSpPr>
        <p:spPr>
          <a:xfrm>
            <a:off x="10424160" y="0"/>
            <a:ext cx="0" cy="6858000"/>
          </a:xfrm>
          <a:prstGeom prst="line">
            <a:avLst/>
          </a:prstGeom>
          <a:noFill/>
          <a:ln w="12700">
            <a:solidFill>
              <a:srgbClr val="24415F">
                <a:alpha val="24000"/>
              </a:srgbClr>
            </a:solidFill>
            <a:prstDash val="solid"/>
          </a:ln>
        </p:spPr>
        <p:txBody>
          <a:bodyPr/>
          <a:lstStyle/>
          <a:p>
            <a:endParaRPr lang="en-US"/>
          </a:p>
        </p:txBody>
      </p:sp>
      <p:sp>
        <p:nvSpPr>
          <p:cNvPr id="16" name="Shape 14"/>
          <p:cNvSpPr/>
          <p:nvPr/>
        </p:nvSpPr>
        <p:spPr>
          <a:xfrm>
            <a:off x="11247120" y="0"/>
            <a:ext cx="0" cy="6858000"/>
          </a:xfrm>
          <a:prstGeom prst="line">
            <a:avLst/>
          </a:prstGeom>
          <a:noFill/>
          <a:ln w="12700">
            <a:solidFill>
              <a:srgbClr val="24415F">
                <a:alpha val="24000"/>
              </a:srgbClr>
            </a:solidFill>
            <a:prstDash val="solid"/>
          </a:ln>
        </p:spPr>
        <p:txBody>
          <a:bodyPr/>
          <a:lstStyle/>
          <a:p>
            <a:endParaRPr lang="en-US"/>
          </a:p>
        </p:txBody>
      </p:sp>
      <p:sp>
        <p:nvSpPr>
          <p:cNvPr id="17" name="Shape 15"/>
          <p:cNvSpPr/>
          <p:nvPr/>
        </p:nvSpPr>
        <p:spPr>
          <a:xfrm>
            <a:off x="12070080" y="0"/>
            <a:ext cx="0" cy="6858000"/>
          </a:xfrm>
          <a:prstGeom prst="line">
            <a:avLst/>
          </a:prstGeom>
          <a:noFill/>
          <a:ln w="12700">
            <a:solidFill>
              <a:srgbClr val="24415F">
                <a:alpha val="24000"/>
              </a:srgbClr>
            </a:solidFill>
            <a:prstDash val="solid"/>
          </a:ln>
        </p:spPr>
        <p:txBody>
          <a:bodyPr/>
          <a:lstStyle/>
          <a:p>
            <a:endParaRPr lang="en-US"/>
          </a:p>
        </p:txBody>
      </p:sp>
      <p:sp>
        <p:nvSpPr>
          <p:cNvPr id="18" name="Shape 16"/>
          <p:cNvSpPr/>
          <p:nvPr/>
        </p:nvSpPr>
        <p:spPr>
          <a:xfrm>
            <a:off x="0" y="320040"/>
            <a:ext cx="12191695" cy="0"/>
          </a:xfrm>
          <a:prstGeom prst="line">
            <a:avLst/>
          </a:prstGeom>
          <a:noFill/>
          <a:ln w="12700">
            <a:solidFill>
              <a:srgbClr val="24415F">
                <a:alpha val="20000"/>
              </a:srgbClr>
            </a:solidFill>
            <a:prstDash val="solid"/>
          </a:ln>
        </p:spPr>
        <p:txBody>
          <a:bodyPr/>
          <a:lstStyle/>
          <a:p>
            <a:endParaRPr lang="en-US"/>
          </a:p>
        </p:txBody>
      </p:sp>
      <p:sp>
        <p:nvSpPr>
          <p:cNvPr id="19" name="Shape 17"/>
          <p:cNvSpPr/>
          <p:nvPr/>
        </p:nvSpPr>
        <p:spPr>
          <a:xfrm>
            <a:off x="0" y="1143000"/>
            <a:ext cx="12191695" cy="0"/>
          </a:xfrm>
          <a:prstGeom prst="line">
            <a:avLst/>
          </a:prstGeom>
          <a:noFill/>
          <a:ln w="12700">
            <a:solidFill>
              <a:srgbClr val="24415F">
                <a:alpha val="20000"/>
              </a:srgbClr>
            </a:solidFill>
            <a:prstDash val="solid"/>
          </a:ln>
        </p:spPr>
        <p:txBody>
          <a:bodyPr/>
          <a:lstStyle/>
          <a:p>
            <a:endParaRPr lang="en-US"/>
          </a:p>
        </p:txBody>
      </p:sp>
      <p:sp>
        <p:nvSpPr>
          <p:cNvPr id="20" name="Shape 18"/>
          <p:cNvSpPr/>
          <p:nvPr/>
        </p:nvSpPr>
        <p:spPr>
          <a:xfrm>
            <a:off x="0" y="1965960"/>
            <a:ext cx="12191695" cy="0"/>
          </a:xfrm>
          <a:prstGeom prst="line">
            <a:avLst/>
          </a:prstGeom>
          <a:noFill/>
          <a:ln w="12700">
            <a:solidFill>
              <a:srgbClr val="24415F">
                <a:alpha val="20000"/>
              </a:srgbClr>
            </a:solidFill>
            <a:prstDash val="solid"/>
          </a:ln>
        </p:spPr>
        <p:txBody>
          <a:bodyPr/>
          <a:lstStyle/>
          <a:p>
            <a:endParaRPr lang="en-US"/>
          </a:p>
        </p:txBody>
      </p:sp>
      <p:sp>
        <p:nvSpPr>
          <p:cNvPr id="21" name="Shape 19"/>
          <p:cNvSpPr/>
          <p:nvPr/>
        </p:nvSpPr>
        <p:spPr>
          <a:xfrm>
            <a:off x="0" y="2788920"/>
            <a:ext cx="12191695" cy="0"/>
          </a:xfrm>
          <a:prstGeom prst="line">
            <a:avLst/>
          </a:prstGeom>
          <a:noFill/>
          <a:ln w="12700">
            <a:solidFill>
              <a:srgbClr val="24415F">
                <a:alpha val="20000"/>
              </a:srgbClr>
            </a:solidFill>
            <a:prstDash val="solid"/>
          </a:ln>
        </p:spPr>
        <p:txBody>
          <a:bodyPr/>
          <a:lstStyle/>
          <a:p>
            <a:endParaRPr lang="en-US"/>
          </a:p>
        </p:txBody>
      </p:sp>
      <p:sp>
        <p:nvSpPr>
          <p:cNvPr id="22" name="Shape 20"/>
          <p:cNvSpPr/>
          <p:nvPr/>
        </p:nvSpPr>
        <p:spPr>
          <a:xfrm>
            <a:off x="0" y="3611880"/>
            <a:ext cx="12191695" cy="0"/>
          </a:xfrm>
          <a:prstGeom prst="line">
            <a:avLst/>
          </a:prstGeom>
          <a:noFill/>
          <a:ln w="12700">
            <a:solidFill>
              <a:srgbClr val="24415F">
                <a:alpha val="20000"/>
              </a:srgbClr>
            </a:solidFill>
            <a:prstDash val="solid"/>
          </a:ln>
        </p:spPr>
        <p:txBody>
          <a:bodyPr/>
          <a:lstStyle/>
          <a:p>
            <a:endParaRPr lang="en-US"/>
          </a:p>
        </p:txBody>
      </p:sp>
      <p:sp>
        <p:nvSpPr>
          <p:cNvPr id="23" name="Shape 21"/>
          <p:cNvSpPr/>
          <p:nvPr/>
        </p:nvSpPr>
        <p:spPr>
          <a:xfrm>
            <a:off x="0" y="4434840"/>
            <a:ext cx="12191695" cy="0"/>
          </a:xfrm>
          <a:prstGeom prst="line">
            <a:avLst/>
          </a:prstGeom>
          <a:noFill/>
          <a:ln w="12700">
            <a:solidFill>
              <a:srgbClr val="24415F">
                <a:alpha val="20000"/>
              </a:srgbClr>
            </a:solidFill>
            <a:prstDash val="solid"/>
          </a:ln>
        </p:spPr>
        <p:txBody>
          <a:bodyPr/>
          <a:lstStyle/>
          <a:p>
            <a:endParaRPr lang="en-US"/>
          </a:p>
        </p:txBody>
      </p:sp>
      <p:sp>
        <p:nvSpPr>
          <p:cNvPr id="24" name="Shape 22"/>
          <p:cNvSpPr/>
          <p:nvPr/>
        </p:nvSpPr>
        <p:spPr>
          <a:xfrm>
            <a:off x="0" y="5257800"/>
            <a:ext cx="12191695" cy="0"/>
          </a:xfrm>
          <a:prstGeom prst="line">
            <a:avLst/>
          </a:prstGeom>
          <a:noFill/>
          <a:ln w="12700">
            <a:solidFill>
              <a:srgbClr val="24415F">
                <a:alpha val="20000"/>
              </a:srgbClr>
            </a:solidFill>
            <a:prstDash val="solid"/>
          </a:ln>
        </p:spPr>
        <p:txBody>
          <a:bodyPr/>
          <a:lstStyle/>
          <a:p>
            <a:endParaRPr lang="en-US"/>
          </a:p>
        </p:txBody>
      </p:sp>
      <p:sp>
        <p:nvSpPr>
          <p:cNvPr id="25" name="Shape 23"/>
          <p:cNvSpPr/>
          <p:nvPr/>
        </p:nvSpPr>
        <p:spPr>
          <a:xfrm>
            <a:off x="0" y="6080760"/>
            <a:ext cx="12191695" cy="0"/>
          </a:xfrm>
          <a:prstGeom prst="line">
            <a:avLst/>
          </a:prstGeom>
          <a:noFill/>
          <a:ln w="12700">
            <a:solidFill>
              <a:srgbClr val="24415F">
                <a:alpha val="20000"/>
              </a:srgbClr>
            </a:solidFill>
            <a:prstDash val="solid"/>
          </a:ln>
        </p:spPr>
        <p:txBody>
          <a:bodyPr/>
          <a:lstStyle/>
          <a:p>
            <a:endParaRPr lang="en-US"/>
          </a:p>
        </p:txBody>
      </p:sp>
      <p:sp>
        <p:nvSpPr>
          <p:cNvPr id="27" name="Text 24"/>
          <p:cNvSpPr/>
          <p:nvPr/>
        </p:nvSpPr>
        <p:spPr>
          <a:xfrm>
            <a:off x="8869680" y="384048"/>
            <a:ext cx="2834640" cy="146304"/>
          </a:xfrm>
          <a:prstGeom prst="rect">
            <a:avLst/>
          </a:prstGeom>
          <a:noFill/>
          <a:ln/>
        </p:spPr>
        <p:txBody>
          <a:bodyPr wrap="square" lIns="0" tIns="0" rIns="0" bIns="0" rtlCol="0" anchor="t">
            <a:normAutofit/>
          </a:bodyPr>
          <a:lstStyle/>
          <a:p>
            <a:pPr marL="0" indent="0" algn="r">
              <a:buNone/>
            </a:pPr>
            <a:r>
              <a:rPr lang="en-US" sz="680" dirty="0">
                <a:solidFill>
                  <a:srgbClr val="5FC1F2"/>
                </a:solidFill>
                <a:latin typeface="JetBrains Mono" pitchFamily="34" charset="0"/>
                <a:ea typeface="JetBrains Mono" pitchFamily="34" charset="-122"/>
                <a:cs typeface="JetBrains Mono" pitchFamily="34" charset="-120"/>
              </a:rPr>
              <a:t>INVESTOR BRIEFING • AUG 2026</a:t>
            </a:r>
            <a:endParaRPr lang="en-US" sz="680" dirty="0"/>
          </a:p>
        </p:txBody>
      </p:sp>
      <p:sp>
        <p:nvSpPr>
          <p:cNvPr id="28" name="Text 25"/>
          <p:cNvSpPr/>
          <p:nvPr/>
        </p:nvSpPr>
        <p:spPr>
          <a:xfrm>
            <a:off x="8732520" y="621792"/>
            <a:ext cx="2971800" cy="146304"/>
          </a:xfrm>
          <a:prstGeom prst="rect">
            <a:avLst/>
          </a:prstGeom>
          <a:noFill/>
          <a:ln/>
        </p:spPr>
        <p:txBody>
          <a:bodyPr wrap="square" lIns="0" tIns="0" rIns="0" bIns="0" rtlCol="0" anchor="t">
            <a:normAutofit/>
          </a:bodyPr>
          <a:lstStyle/>
          <a:p>
            <a:pPr marL="0" indent="0" algn="r">
              <a:buNone/>
            </a:pPr>
            <a:r>
              <a:rPr lang="en-US" sz="720" dirty="0">
                <a:solidFill>
                  <a:srgbClr val="8FA0BC"/>
                </a:solidFill>
                <a:latin typeface="DM Sans 14pt" pitchFamily="34" charset="0"/>
                <a:ea typeface="DM Sans 14pt" pitchFamily="34" charset="-122"/>
                <a:cs typeface="DM Sans 14pt" pitchFamily="34" charset="-120"/>
              </a:rPr>
              <a:t>Nasdaq First North · Stockholm · OTCQX</a:t>
            </a:r>
            <a:endParaRPr lang="en-US" sz="720" dirty="0"/>
          </a:p>
        </p:txBody>
      </p:sp>
      <p:sp>
        <p:nvSpPr>
          <p:cNvPr id="29" name="Shape 26"/>
          <p:cNvSpPr/>
          <p:nvPr/>
        </p:nvSpPr>
        <p:spPr>
          <a:xfrm>
            <a:off x="502920" y="1051560"/>
            <a:ext cx="11201400" cy="0"/>
          </a:xfrm>
          <a:prstGeom prst="line">
            <a:avLst/>
          </a:prstGeom>
          <a:noFill/>
          <a:ln w="12700">
            <a:solidFill>
              <a:srgbClr val="7A8CA8">
                <a:alpha val="42000"/>
              </a:srgbClr>
            </a:solidFill>
            <a:prstDash val="solid"/>
          </a:ln>
        </p:spPr>
        <p:txBody>
          <a:bodyPr/>
          <a:lstStyle/>
          <a:p>
            <a:endParaRPr lang="en-US"/>
          </a:p>
        </p:txBody>
      </p:sp>
      <p:sp>
        <p:nvSpPr>
          <p:cNvPr id="30" name="Text 27"/>
          <p:cNvSpPr/>
          <p:nvPr/>
        </p:nvSpPr>
        <p:spPr>
          <a:xfrm>
            <a:off x="502920" y="6501384"/>
            <a:ext cx="3840480" cy="128016"/>
          </a:xfrm>
          <a:prstGeom prst="rect">
            <a:avLst/>
          </a:prstGeom>
          <a:noFill/>
          <a:ln/>
        </p:spPr>
        <p:txBody>
          <a:bodyPr wrap="square" lIns="0" tIns="0" rIns="0" bIns="0" rtlCol="0" anchor="t">
            <a:normAutofit/>
          </a:bodyPr>
          <a:lstStyle/>
          <a:p>
            <a:pPr marL="0" indent="0" algn="l">
              <a:buNone/>
            </a:pPr>
            <a:r>
              <a:rPr lang="en-US" sz="580" dirty="0">
                <a:solidFill>
                  <a:srgbClr val="8FA0BC"/>
                </a:solidFill>
                <a:latin typeface="JetBrains Mono" pitchFamily="34" charset="0"/>
                <a:ea typeface="JetBrains Mono" pitchFamily="34" charset="-122"/>
                <a:cs typeface="JetBrains Mono" pitchFamily="34" charset="-120"/>
              </a:rPr>
              <a:t>A GLOBAL AI TECHNOLOGY PLATFORM • WPTG.AI</a:t>
            </a:r>
            <a:endParaRPr lang="en-US" sz="580" dirty="0"/>
          </a:p>
        </p:txBody>
      </p:sp>
      <p:sp>
        <p:nvSpPr>
          <p:cNvPr id="31" name="Text 28"/>
          <p:cNvSpPr/>
          <p:nvPr/>
        </p:nvSpPr>
        <p:spPr>
          <a:xfrm>
            <a:off x="11338560" y="6501384"/>
            <a:ext cx="365760" cy="128016"/>
          </a:xfrm>
          <a:prstGeom prst="rect">
            <a:avLst/>
          </a:prstGeom>
          <a:noFill/>
          <a:ln/>
        </p:spPr>
        <p:txBody>
          <a:bodyPr wrap="square" lIns="0" tIns="0" rIns="0" bIns="0" rtlCol="0" anchor="t">
            <a:normAutofit/>
          </a:bodyPr>
          <a:lstStyle/>
          <a:p>
            <a:pPr marL="0" indent="0" algn="r">
              <a:buNone/>
            </a:pPr>
            <a:r>
              <a:rPr lang="en-US" sz="580" dirty="0">
                <a:solidFill>
                  <a:srgbClr val="8FA0BC"/>
                </a:solidFill>
                <a:latin typeface="JetBrains Mono" pitchFamily="34" charset="0"/>
                <a:ea typeface="JetBrains Mono" pitchFamily="34" charset="-122"/>
                <a:cs typeface="JetBrains Mono" pitchFamily="34" charset="-120"/>
              </a:rPr>
              <a:t>01 / 07</a:t>
            </a:r>
            <a:endParaRPr lang="en-US" sz="580" dirty="0"/>
          </a:p>
        </p:txBody>
      </p:sp>
      <p:sp>
        <p:nvSpPr>
          <p:cNvPr id="32" name="Text 29"/>
          <p:cNvSpPr/>
          <p:nvPr/>
        </p:nvSpPr>
        <p:spPr>
          <a:xfrm>
            <a:off x="502920" y="1335024"/>
            <a:ext cx="7315200" cy="182880"/>
          </a:xfrm>
          <a:prstGeom prst="rect">
            <a:avLst/>
          </a:prstGeom>
          <a:noFill/>
          <a:ln/>
        </p:spPr>
        <p:txBody>
          <a:bodyPr wrap="square" lIns="0" tIns="0" rIns="0" bIns="0" rtlCol="0" anchor="t">
            <a:normAutofit/>
          </a:bodyPr>
          <a:lstStyle/>
          <a:p>
            <a:pPr marL="0" indent="0" algn="l">
              <a:buNone/>
            </a:pPr>
            <a:r>
              <a:rPr lang="en-US" sz="1100" dirty="0">
                <a:solidFill>
                  <a:srgbClr val="5FC1F2"/>
                </a:solidFill>
                <a:latin typeface="JetBrains Mono" pitchFamily="34" charset="0"/>
                <a:ea typeface="JetBrains Mono" pitchFamily="34" charset="-122"/>
                <a:cs typeface="JetBrains Mono" pitchFamily="34" charset="-120"/>
              </a:rPr>
              <a:t>H1 2026 RESULTS</a:t>
            </a:r>
            <a:endParaRPr lang="en-US" sz="1100" dirty="0"/>
          </a:p>
        </p:txBody>
      </p:sp>
      <p:sp>
        <p:nvSpPr>
          <p:cNvPr id="33" name="Text 30"/>
          <p:cNvSpPr/>
          <p:nvPr/>
        </p:nvSpPr>
        <p:spPr>
          <a:xfrm>
            <a:off x="502920" y="1572768"/>
            <a:ext cx="10515600" cy="868680"/>
          </a:xfrm>
          <a:prstGeom prst="rect">
            <a:avLst/>
          </a:prstGeom>
          <a:noFill/>
          <a:ln/>
        </p:spPr>
        <p:txBody>
          <a:bodyPr wrap="square" lIns="0" tIns="0" rIns="0" bIns="0" rtlCol="0" anchor="t">
            <a:normAutofit/>
          </a:bodyPr>
          <a:lstStyle/>
          <a:p>
            <a:pPr marL="0" indent="0" algn="l">
              <a:buNone/>
            </a:pPr>
            <a:r>
              <a:rPr lang="en-US" sz="2500" b="1" dirty="0">
                <a:solidFill>
                  <a:srgbClr val="FFFFFF"/>
                </a:solidFill>
                <a:latin typeface="DM Sans 14pt" pitchFamily="34" charset="0"/>
                <a:ea typeface="DM Sans 14pt" pitchFamily="34" charset="-122"/>
                <a:cs typeface="DM Sans 14pt" pitchFamily="34" charset="-120"/>
              </a:rPr>
              <a:t>Strong H1 performance.</a:t>
            </a:r>
            <a:endParaRPr lang="en-US" sz="2500" dirty="0"/>
          </a:p>
          <a:p>
            <a:pPr marL="0" indent="0" algn="l">
              <a:buNone/>
            </a:pPr>
            <a:r>
              <a:rPr lang="en-US" sz="2500" b="1" dirty="0">
                <a:solidFill>
                  <a:srgbClr val="FFFFFF"/>
                </a:solidFill>
                <a:latin typeface="DM Sans 14pt" pitchFamily="34" charset="0"/>
                <a:ea typeface="DM Sans 14pt" pitchFamily="34" charset="-122"/>
                <a:cs typeface="DM Sans 14pt" pitchFamily="34" charset="-120"/>
              </a:rPr>
              <a:t>Balance-sheet movements need context.</a:t>
            </a:r>
            <a:endParaRPr lang="en-US" sz="2500" dirty="0"/>
          </a:p>
        </p:txBody>
      </p:sp>
      <p:sp>
        <p:nvSpPr>
          <p:cNvPr id="34" name="Text 31"/>
          <p:cNvSpPr/>
          <p:nvPr/>
        </p:nvSpPr>
        <p:spPr>
          <a:xfrm>
            <a:off x="502920" y="2423160"/>
            <a:ext cx="10789920" cy="219456"/>
          </a:xfrm>
          <a:prstGeom prst="rect">
            <a:avLst/>
          </a:prstGeom>
          <a:noFill/>
          <a:ln/>
        </p:spPr>
        <p:txBody>
          <a:bodyPr wrap="square" lIns="0" tIns="0" rIns="0" bIns="0" rtlCol="0" anchor="t">
            <a:normAutofit/>
          </a:bodyPr>
          <a:lstStyle/>
          <a:p>
            <a:pPr marL="0" indent="0" algn="l">
              <a:buNone/>
            </a:pPr>
            <a:r>
              <a:rPr lang="en-US" sz="1050" dirty="0">
                <a:solidFill>
                  <a:srgbClr val="C7D3E6"/>
                </a:solidFill>
                <a:latin typeface="DM Sans 14pt" pitchFamily="34" charset="0"/>
                <a:ea typeface="DM Sans 14pt" pitchFamily="34" charset="-122"/>
                <a:cs typeface="DM Sans 14pt" pitchFamily="34" charset="-120"/>
              </a:rPr>
              <a:t>The message is not defensive: explain the main movements clearly, show the business remains profitable, and anchor the discussion in cash conversion.</a:t>
            </a:r>
            <a:endParaRPr lang="en-US" sz="1050" dirty="0"/>
          </a:p>
        </p:txBody>
      </p:sp>
      <p:sp>
        <p:nvSpPr>
          <p:cNvPr id="35" name="Shape 32"/>
          <p:cNvSpPr/>
          <p:nvPr/>
        </p:nvSpPr>
        <p:spPr>
          <a:xfrm>
            <a:off x="502920" y="2880360"/>
            <a:ext cx="5120640" cy="1325880"/>
          </a:xfrm>
          <a:prstGeom prst="roundRect">
            <a:avLst>
              <a:gd name="adj" fmla="val 5517"/>
            </a:avLst>
          </a:prstGeom>
          <a:solidFill>
            <a:srgbClr val="08182F"/>
          </a:solidFill>
          <a:ln w="12700">
            <a:solidFill>
              <a:srgbClr val="3DA8E0">
                <a:alpha val="56000"/>
              </a:srgbClr>
            </a:solidFill>
            <a:prstDash val="solid"/>
          </a:ln>
        </p:spPr>
        <p:txBody>
          <a:bodyPr/>
          <a:lstStyle/>
          <a:p>
            <a:endParaRPr lang="en-US"/>
          </a:p>
        </p:txBody>
      </p:sp>
      <p:sp>
        <p:nvSpPr>
          <p:cNvPr id="36" name="Shape 33"/>
          <p:cNvSpPr/>
          <p:nvPr/>
        </p:nvSpPr>
        <p:spPr>
          <a:xfrm>
            <a:off x="502920" y="2880360"/>
            <a:ext cx="45720" cy="1325880"/>
          </a:xfrm>
          <a:prstGeom prst="rect">
            <a:avLst/>
          </a:prstGeom>
          <a:solidFill>
            <a:srgbClr val="3DA8E0"/>
          </a:solidFill>
          <a:ln w="12700">
            <a:solidFill>
              <a:srgbClr val="3DA8E0">
                <a:alpha val="0"/>
              </a:srgbClr>
            </a:solidFill>
            <a:prstDash val="solid"/>
          </a:ln>
        </p:spPr>
        <p:txBody>
          <a:bodyPr/>
          <a:lstStyle/>
          <a:p>
            <a:endParaRPr lang="en-US"/>
          </a:p>
        </p:txBody>
      </p:sp>
      <p:sp>
        <p:nvSpPr>
          <p:cNvPr id="37" name="Text 34"/>
          <p:cNvSpPr/>
          <p:nvPr/>
        </p:nvSpPr>
        <p:spPr>
          <a:xfrm>
            <a:off x="777240" y="3108960"/>
            <a:ext cx="4572000" cy="164592"/>
          </a:xfrm>
          <a:prstGeom prst="rect">
            <a:avLst/>
          </a:prstGeom>
          <a:noFill/>
          <a:ln/>
        </p:spPr>
        <p:txBody>
          <a:bodyPr wrap="square" lIns="0" tIns="0" rIns="0" bIns="0" rtlCol="0" anchor="t">
            <a:normAutofit/>
          </a:bodyPr>
          <a:lstStyle/>
          <a:p>
            <a:pPr marL="0" indent="0" algn="l">
              <a:buNone/>
            </a:pPr>
            <a:r>
              <a:rPr lang="en-US" sz="620" dirty="0">
                <a:solidFill>
                  <a:srgbClr val="3DA8E0"/>
                </a:solidFill>
                <a:latin typeface="JetBrains Mono" pitchFamily="34" charset="0"/>
                <a:ea typeface="JetBrains Mono" pitchFamily="34" charset="-122"/>
                <a:cs typeface="JetBrains Mono" pitchFamily="34" charset="-120"/>
              </a:rPr>
              <a:t>RESULTS CONTEXT</a:t>
            </a:r>
            <a:endParaRPr lang="en-US" sz="620" dirty="0"/>
          </a:p>
        </p:txBody>
      </p:sp>
      <p:sp>
        <p:nvSpPr>
          <p:cNvPr id="38" name="Text 35"/>
          <p:cNvSpPr/>
          <p:nvPr/>
        </p:nvSpPr>
        <p:spPr>
          <a:xfrm>
            <a:off x="777240" y="3429000"/>
            <a:ext cx="4572000" cy="649224"/>
          </a:xfrm>
          <a:prstGeom prst="rect">
            <a:avLst/>
          </a:prstGeom>
          <a:noFill/>
          <a:ln/>
        </p:spPr>
        <p:txBody>
          <a:bodyPr wrap="square" lIns="0" tIns="0" rIns="0" bIns="0" rtlCol="0" anchor="t">
            <a:normAutofit lnSpcReduction="10000"/>
          </a:bodyPr>
          <a:lstStyle/>
          <a:p>
            <a:pPr marL="0" indent="0" algn="l">
              <a:buNone/>
            </a:pPr>
            <a:r>
              <a:rPr lang="en-US" sz="1530" b="1" dirty="0">
                <a:solidFill>
                  <a:srgbClr val="FFFFFF"/>
                </a:solidFill>
                <a:latin typeface="DM Sans 14pt" pitchFamily="34" charset="0"/>
                <a:ea typeface="DM Sans 14pt" pitchFamily="34" charset="-122"/>
                <a:cs typeface="DM Sans 14pt" pitchFamily="34" charset="-120"/>
              </a:rPr>
              <a:t>Reported H1 performance is strong. The market question is working capital and balance-sheet interpretation.</a:t>
            </a:r>
            <a:endParaRPr lang="en-US" sz="1530" dirty="0"/>
          </a:p>
        </p:txBody>
      </p:sp>
      <p:sp>
        <p:nvSpPr>
          <p:cNvPr id="39" name="Shape 36"/>
          <p:cNvSpPr/>
          <p:nvPr/>
        </p:nvSpPr>
        <p:spPr>
          <a:xfrm>
            <a:off x="5989320" y="2880360"/>
            <a:ext cx="1783080" cy="1325880"/>
          </a:xfrm>
          <a:prstGeom prst="roundRect">
            <a:avLst>
              <a:gd name="adj" fmla="val 5517"/>
            </a:avLst>
          </a:prstGeom>
          <a:solidFill>
            <a:srgbClr val="0F2548">
              <a:alpha val="95000"/>
            </a:srgbClr>
          </a:solidFill>
          <a:ln w="12700">
            <a:solidFill>
              <a:srgbClr val="5FC1F2">
                <a:alpha val="56000"/>
              </a:srgbClr>
            </a:solidFill>
            <a:prstDash val="solid"/>
          </a:ln>
        </p:spPr>
        <p:txBody>
          <a:bodyPr/>
          <a:lstStyle/>
          <a:p>
            <a:endParaRPr lang="en-US"/>
          </a:p>
        </p:txBody>
      </p:sp>
      <p:sp>
        <p:nvSpPr>
          <p:cNvPr id="40" name="Shape 37"/>
          <p:cNvSpPr/>
          <p:nvPr/>
        </p:nvSpPr>
        <p:spPr>
          <a:xfrm>
            <a:off x="6172200" y="3063240"/>
            <a:ext cx="201168" cy="201168"/>
          </a:xfrm>
          <a:prstGeom prst="ellipse">
            <a:avLst/>
          </a:prstGeom>
          <a:solidFill>
            <a:srgbClr val="5FC1F2"/>
          </a:solidFill>
          <a:ln w="12700">
            <a:solidFill>
              <a:srgbClr val="5FC1F2">
                <a:alpha val="0"/>
              </a:srgbClr>
            </a:solidFill>
            <a:prstDash val="solid"/>
          </a:ln>
        </p:spPr>
        <p:txBody>
          <a:bodyPr/>
          <a:lstStyle/>
          <a:p>
            <a:endParaRPr lang="en-US"/>
          </a:p>
        </p:txBody>
      </p:sp>
      <p:sp>
        <p:nvSpPr>
          <p:cNvPr id="41" name="Text 38"/>
          <p:cNvSpPr/>
          <p:nvPr/>
        </p:nvSpPr>
        <p:spPr>
          <a:xfrm>
            <a:off x="6464808" y="3044952"/>
            <a:ext cx="114300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Revenue</a:t>
            </a:r>
            <a:endParaRPr lang="en-US" sz="1030" dirty="0"/>
          </a:p>
        </p:txBody>
      </p:sp>
      <p:sp>
        <p:nvSpPr>
          <p:cNvPr id="42" name="Shape 39"/>
          <p:cNvSpPr/>
          <p:nvPr/>
        </p:nvSpPr>
        <p:spPr>
          <a:xfrm>
            <a:off x="6190488" y="3493008"/>
            <a:ext cx="1380744" cy="0"/>
          </a:xfrm>
          <a:prstGeom prst="line">
            <a:avLst/>
          </a:prstGeom>
          <a:noFill/>
          <a:ln w="12700">
            <a:solidFill>
              <a:srgbClr val="5FC1F2">
                <a:alpha val="55000"/>
              </a:srgbClr>
            </a:solidFill>
            <a:prstDash val="solid"/>
          </a:ln>
        </p:spPr>
        <p:txBody>
          <a:bodyPr/>
          <a:lstStyle/>
          <a:p>
            <a:endParaRPr lang="en-US"/>
          </a:p>
        </p:txBody>
      </p:sp>
      <p:sp>
        <p:nvSpPr>
          <p:cNvPr id="43" name="Text 40"/>
          <p:cNvSpPr/>
          <p:nvPr/>
        </p:nvSpPr>
        <p:spPr>
          <a:xfrm>
            <a:off x="6190488" y="3685032"/>
            <a:ext cx="1380744" cy="365760"/>
          </a:xfrm>
          <a:prstGeom prst="rect">
            <a:avLst/>
          </a:prstGeom>
          <a:noFill/>
          <a:ln/>
        </p:spPr>
        <p:txBody>
          <a:bodyPr wrap="square" lIns="0" tIns="0" rIns="0" bIns="0" rtlCol="0" anchor="t">
            <a:normAutofit fontScale="77500" lnSpcReduction="20000"/>
          </a:bodyPr>
          <a:lstStyle/>
          <a:p>
            <a:pPr marL="0" indent="0" algn="l">
              <a:buNone/>
            </a:pPr>
            <a:r>
              <a:rPr lang="en-US" sz="2200" b="1" dirty="0">
                <a:solidFill>
                  <a:srgbClr val="FFFFFF"/>
                </a:solidFill>
                <a:latin typeface="DM Sans 14pt" pitchFamily="34" charset="0"/>
                <a:ea typeface="DM Sans 14pt" pitchFamily="34" charset="-122"/>
                <a:cs typeface="DM Sans 14pt" pitchFamily="34" charset="-120"/>
              </a:rPr>
              <a:t>SEK 303.8m</a:t>
            </a:r>
            <a:endParaRPr lang="en-US" sz="2200" dirty="0"/>
          </a:p>
        </p:txBody>
      </p:sp>
      <p:sp>
        <p:nvSpPr>
          <p:cNvPr id="44" name="Shape 41"/>
          <p:cNvSpPr/>
          <p:nvPr/>
        </p:nvSpPr>
        <p:spPr>
          <a:xfrm>
            <a:off x="8001000" y="2880360"/>
            <a:ext cx="1645920" cy="1325880"/>
          </a:xfrm>
          <a:prstGeom prst="roundRect">
            <a:avLst>
              <a:gd name="adj" fmla="val 5517"/>
            </a:avLst>
          </a:prstGeom>
          <a:solidFill>
            <a:srgbClr val="0F2548">
              <a:alpha val="95000"/>
            </a:srgbClr>
          </a:solidFill>
          <a:ln w="12700">
            <a:solidFill>
              <a:srgbClr val="5DD89C">
                <a:alpha val="56000"/>
              </a:srgbClr>
            </a:solidFill>
            <a:prstDash val="solid"/>
          </a:ln>
        </p:spPr>
        <p:txBody>
          <a:bodyPr/>
          <a:lstStyle/>
          <a:p>
            <a:endParaRPr lang="en-US"/>
          </a:p>
        </p:txBody>
      </p:sp>
      <p:sp>
        <p:nvSpPr>
          <p:cNvPr id="45" name="Shape 42"/>
          <p:cNvSpPr/>
          <p:nvPr/>
        </p:nvSpPr>
        <p:spPr>
          <a:xfrm>
            <a:off x="8183880" y="3063240"/>
            <a:ext cx="201168" cy="201168"/>
          </a:xfrm>
          <a:prstGeom prst="ellipse">
            <a:avLst/>
          </a:prstGeom>
          <a:solidFill>
            <a:srgbClr val="5DD89C"/>
          </a:solidFill>
          <a:ln w="12700">
            <a:solidFill>
              <a:srgbClr val="5DD89C">
                <a:alpha val="0"/>
              </a:srgbClr>
            </a:solidFill>
            <a:prstDash val="solid"/>
          </a:ln>
        </p:spPr>
        <p:txBody>
          <a:bodyPr/>
          <a:lstStyle/>
          <a:p>
            <a:endParaRPr lang="en-US"/>
          </a:p>
        </p:txBody>
      </p:sp>
      <p:sp>
        <p:nvSpPr>
          <p:cNvPr id="46" name="Text 43"/>
          <p:cNvSpPr/>
          <p:nvPr/>
        </p:nvSpPr>
        <p:spPr>
          <a:xfrm>
            <a:off x="8476488" y="3044952"/>
            <a:ext cx="100584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EBITDA</a:t>
            </a:r>
            <a:endParaRPr lang="en-US" sz="1030" dirty="0"/>
          </a:p>
        </p:txBody>
      </p:sp>
      <p:sp>
        <p:nvSpPr>
          <p:cNvPr id="47" name="Shape 44"/>
          <p:cNvSpPr/>
          <p:nvPr/>
        </p:nvSpPr>
        <p:spPr>
          <a:xfrm>
            <a:off x="8202168" y="3493008"/>
            <a:ext cx="1243584" cy="0"/>
          </a:xfrm>
          <a:prstGeom prst="line">
            <a:avLst/>
          </a:prstGeom>
          <a:noFill/>
          <a:ln w="12700">
            <a:solidFill>
              <a:srgbClr val="5DD89C">
                <a:alpha val="55000"/>
              </a:srgbClr>
            </a:solidFill>
            <a:prstDash val="solid"/>
          </a:ln>
        </p:spPr>
        <p:txBody>
          <a:bodyPr/>
          <a:lstStyle/>
          <a:p>
            <a:endParaRPr lang="en-US"/>
          </a:p>
        </p:txBody>
      </p:sp>
      <p:sp>
        <p:nvSpPr>
          <p:cNvPr id="48" name="Text 45"/>
          <p:cNvSpPr/>
          <p:nvPr/>
        </p:nvSpPr>
        <p:spPr>
          <a:xfrm>
            <a:off x="8242360" y="3644840"/>
            <a:ext cx="1243584" cy="365760"/>
          </a:xfrm>
          <a:prstGeom prst="rect">
            <a:avLst/>
          </a:prstGeom>
          <a:noFill/>
          <a:ln/>
        </p:spPr>
        <p:txBody>
          <a:bodyPr wrap="square" lIns="0" tIns="0" rIns="0" bIns="0" rtlCol="0" anchor="t">
            <a:normAutofit/>
          </a:bodyPr>
          <a:lstStyle/>
          <a:p>
            <a:pPr marL="0" indent="0" algn="l">
              <a:buNone/>
            </a:pPr>
            <a:r>
              <a:rPr lang="en-US" sz="1700" b="1" dirty="0">
                <a:solidFill>
                  <a:srgbClr val="FFFFFF"/>
                </a:solidFill>
                <a:latin typeface="DM Sans 14pt" pitchFamily="34" charset="0"/>
                <a:ea typeface="DM Sans 14pt" pitchFamily="34" charset="-122"/>
                <a:cs typeface="DM Sans 14pt" pitchFamily="34" charset="-120"/>
              </a:rPr>
              <a:t>SEK 53.6m</a:t>
            </a:r>
            <a:endParaRPr lang="en-US" sz="1700" dirty="0"/>
          </a:p>
        </p:txBody>
      </p:sp>
      <p:sp>
        <p:nvSpPr>
          <p:cNvPr id="49" name="Shape 46"/>
          <p:cNvSpPr/>
          <p:nvPr/>
        </p:nvSpPr>
        <p:spPr>
          <a:xfrm>
            <a:off x="9875520" y="2880360"/>
            <a:ext cx="1828800" cy="1325880"/>
          </a:xfrm>
          <a:prstGeom prst="roundRect">
            <a:avLst>
              <a:gd name="adj" fmla="val 5517"/>
            </a:avLst>
          </a:prstGeom>
          <a:solidFill>
            <a:srgbClr val="0F2548">
              <a:alpha val="95000"/>
            </a:srgbClr>
          </a:solidFill>
          <a:ln w="12700">
            <a:solidFill>
              <a:srgbClr val="FFFFFF">
                <a:alpha val="56000"/>
              </a:srgbClr>
            </a:solidFill>
            <a:prstDash val="solid"/>
          </a:ln>
        </p:spPr>
        <p:txBody>
          <a:bodyPr/>
          <a:lstStyle/>
          <a:p>
            <a:endParaRPr lang="en-US"/>
          </a:p>
        </p:txBody>
      </p:sp>
      <p:sp>
        <p:nvSpPr>
          <p:cNvPr id="50" name="Shape 47"/>
          <p:cNvSpPr/>
          <p:nvPr/>
        </p:nvSpPr>
        <p:spPr>
          <a:xfrm>
            <a:off x="10058400" y="3063240"/>
            <a:ext cx="201168" cy="201168"/>
          </a:xfrm>
          <a:prstGeom prst="ellipse">
            <a:avLst/>
          </a:prstGeom>
          <a:solidFill>
            <a:srgbClr val="FFFFFF"/>
          </a:solidFill>
          <a:ln w="12700">
            <a:solidFill>
              <a:srgbClr val="FFFFFF">
                <a:alpha val="0"/>
              </a:srgbClr>
            </a:solidFill>
            <a:prstDash val="solid"/>
          </a:ln>
        </p:spPr>
        <p:txBody>
          <a:bodyPr/>
          <a:lstStyle/>
          <a:p>
            <a:endParaRPr lang="en-US"/>
          </a:p>
        </p:txBody>
      </p:sp>
      <p:sp>
        <p:nvSpPr>
          <p:cNvPr id="51" name="Text 48"/>
          <p:cNvSpPr/>
          <p:nvPr/>
        </p:nvSpPr>
        <p:spPr>
          <a:xfrm>
            <a:off x="10351008" y="3044952"/>
            <a:ext cx="118872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Net profit</a:t>
            </a:r>
            <a:endParaRPr lang="en-US" sz="1030" dirty="0"/>
          </a:p>
        </p:txBody>
      </p:sp>
      <p:sp>
        <p:nvSpPr>
          <p:cNvPr id="52" name="Shape 49"/>
          <p:cNvSpPr/>
          <p:nvPr/>
        </p:nvSpPr>
        <p:spPr>
          <a:xfrm>
            <a:off x="10076688" y="3493008"/>
            <a:ext cx="1426464" cy="0"/>
          </a:xfrm>
          <a:prstGeom prst="line">
            <a:avLst/>
          </a:prstGeom>
          <a:noFill/>
          <a:ln w="12700">
            <a:solidFill>
              <a:srgbClr val="FFFFFF">
                <a:alpha val="55000"/>
              </a:srgbClr>
            </a:solidFill>
            <a:prstDash val="solid"/>
          </a:ln>
        </p:spPr>
        <p:txBody>
          <a:bodyPr/>
          <a:lstStyle/>
          <a:p>
            <a:endParaRPr lang="en-US"/>
          </a:p>
        </p:txBody>
      </p:sp>
      <p:sp>
        <p:nvSpPr>
          <p:cNvPr id="53" name="Text 50"/>
          <p:cNvSpPr/>
          <p:nvPr/>
        </p:nvSpPr>
        <p:spPr>
          <a:xfrm>
            <a:off x="10136976" y="3654888"/>
            <a:ext cx="1426464" cy="365760"/>
          </a:xfrm>
          <a:prstGeom prst="rect">
            <a:avLst/>
          </a:prstGeom>
          <a:noFill/>
          <a:ln/>
        </p:spPr>
        <p:txBody>
          <a:bodyPr wrap="square" lIns="0" tIns="0" rIns="0" bIns="0" rtlCol="0" anchor="t">
            <a:normAutofit/>
          </a:bodyPr>
          <a:lstStyle/>
          <a:p>
            <a:pPr marL="0" indent="0" algn="l">
              <a:buNone/>
            </a:pPr>
            <a:r>
              <a:rPr lang="en-US" sz="1700" b="1" dirty="0">
                <a:solidFill>
                  <a:srgbClr val="FFFFFF"/>
                </a:solidFill>
                <a:latin typeface="DM Sans 14pt" pitchFamily="34" charset="0"/>
                <a:ea typeface="DM Sans 14pt" pitchFamily="34" charset="-122"/>
                <a:cs typeface="DM Sans 14pt" pitchFamily="34" charset="-120"/>
              </a:rPr>
              <a:t>SEK 47.8m</a:t>
            </a:r>
            <a:endParaRPr lang="en-US" sz="1700" dirty="0"/>
          </a:p>
        </p:txBody>
      </p:sp>
      <p:sp>
        <p:nvSpPr>
          <p:cNvPr id="54" name="Shape 51"/>
          <p:cNvSpPr/>
          <p:nvPr/>
        </p:nvSpPr>
        <p:spPr>
          <a:xfrm>
            <a:off x="502920" y="4617720"/>
            <a:ext cx="3611880" cy="841248"/>
          </a:xfrm>
          <a:prstGeom prst="roundRect">
            <a:avLst>
              <a:gd name="adj" fmla="val 8696"/>
            </a:avLst>
          </a:prstGeom>
          <a:solidFill>
            <a:srgbClr val="08182F"/>
          </a:solidFill>
          <a:ln w="12700">
            <a:solidFill>
              <a:srgbClr val="3DA8E0">
                <a:alpha val="56000"/>
              </a:srgbClr>
            </a:solidFill>
            <a:prstDash val="solid"/>
          </a:ln>
        </p:spPr>
        <p:txBody>
          <a:bodyPr/>
          <a:lstStyle/>
          <a:p>
            <a:endParaRPr lang="en-US"/>
          </a:p>
        </p:txBody>
      </p:sp>
      <p:sp>
        <p:nvSpPr>
          <p:cNvPr id="55" name="Shape 52"/>
          <p:cNvSpPr/>
          <p:nvPr/>
        </p:nvSpPr>
        <p:spPr>
          <a:xfrm>
            <a:off x="502920" y="4617720"/>
            <a:ext cx="45720" cy="841248"/>
          </a:xfrm>
          <a:prstGeom prst="rect">
            <a:avLst/>
          </a:prstGeom>
          <a:solidFill>
            <a:srgbClr val="3DA8E0"/>
          </a:solidFill>
          <a:ln w="12700">
            <a:solidFill>
              <a:srgbClr val="3DA8E0">
                <a:alpha val="0"/>
              </a:srgbClr>
            </a:solidFill>
            <a:prstDash val="solid"/>
          </a:ln>
        </p:spPr>
        <p:txBody>
          <a:bodyPr/>
          <a:lstStyle/>
          <a:p>
            <a:endParaRPr lang="en-US"/>
          </a:p>
        </p:txBody>
      </p:sp>
      <p:sp>
        <p:nvSpPr>
          <p:cNvPr id="56" name="Text 53"/>
          <p:cNvSpPr/>
          <p:nvPr/>
        </p:nvSpPr>
        <p:spPr>
          <a:xfrm>
            <a:off x="777240" y="4846320"/>
            <a:ext cx="3063240" cy="164592"/>
          </a:xfrm>
          <a:prstGeom prst="rect">
            <a:avLst/>
          </a:prstGeom>
          <a:noFill/>
          <a:ln/>
        </p:spPr>
        <p:txBody>
          <a:bodyPr wrap="square" lIns="0" tIns="0" rIns="0" bIns="0" rtlCol="0" anchor="t">
            <a:normAutofit/>
          </a:bodyPr>
          <a:lstStyle/>
          <a:p>
            <a:pPr marL="0" indent="0" algn="l">
              <a:buNone/>
            </a:pPr>
            <a:r>
              <a:rPr lang="en-US" sz="620" dirty="0">
                <a:solidFill>
                  <a:srgbClr val="3DA8E0"/>
                </a:solidFill>
                <a:latin typeface="JetBrains Mono" pitchFamily="34" charset="0"/>
                <a:ea typeface="JetBrains Mono" pitchFamily="34" charset="-122"/>
                <a:cs typeface="JetBrains Mono" pitchFamily="34" charset="-120"/>
              </a:rPr>
              <a:t>ISSUE 1</a:t>
            </a:r>
            <a:endParaRPr lang="en-US" sz="620" dirty="0"/>
          </a:p>
        </p:txBody>
      </p:sp>
      <p:sp>
        <p:nvSpPr>
          <p:cNvPr id="57" name="Text 54"/>
          <p:cNvSpPr/>
          <p:nvPr/>
        </p:nvSpPr>
        <p:spPr>
          <a:xfrm>
            <a:off x="777240" y="5166360"/>
            <a:ext cx="3063240" cy="164592"/>
          </a:xfrm>
          <a:prstGeom prst="rect">
            <a:avLst/>
          </a:prstGeom>
          <a:noFill/>
          <a:ln/>
        </p:spPr>
        <p:txBody>
          <a:bodyPr wrap="square" lIns="0" tIns="0" rIns="0" bIns="0" rtlCol="0" anchor="t">
            <a:normAutofit fontScale="77500" lnSpcReduction="20000"/>
          </a:bodyPr>
          <a:lstStyle/>
          <a:p>
            <a:pPr marL="0" indent="0" algn="l">
              <a:buNone/>
            </a:pPr>
            <a:r>
              <a:rPr lang="en-US" sz="1530" b="1" dirty="0">
                <a:solidFill>
                  <a:srgbClr val="FFFFFF"/>
                </a:solidFill>
                <a:latin typeface="DM Sans 14pt" pitchFamily="34" charset="0"/>
                <a:ea typeface="DM Sans 14pt" pitchFamily="34" charset="-122"/>
                <a:cs typeface="DM Sans 14pt" pitchFamily="34" charset="-120"/>
              </a:rPr>
              <a:t>Trade receivables and cash conversion.</a:t>
            </a:r>
            <a:endParaRPr lang="en-US" sz="1530" dirty="0"/>
          </a:p>
        </p:txBody>
      </p:sp>
      <p:sp>
        <p:nvSpPr>
          <p:cNvPr id="58" name="Shape 55"/>
          <p:cNvSpPr/>
          <p:nvPr/>
        </p:nvSpPr>
        <p:spPr>
          <a:xfrm>
            <a:off x="4297680" y="4617720"/>
            <a:ext cx="3611880" cy="841248"/>
          </a:xfrm>
          <a:prstGeom prst="roundRect">
            <a:avLst>
              <a:gd name="adj" fmla="val 8696"/>
            </a:avLst>
          </a:prstGeom>
          <a:solidFill>
            <a:srgbClr val="08182F"/>
          </a:solidFill>
          <a:ln w="12700">
            <a:solidFill>
              <a:srgbClr val="A78BFA">
                <a:alpha val="56000"/>
              </a:srgbClr>
            </a:solidFill>
            <a:prstDash val="solid"/>
          </a:ln>
        </p:spPr>
        <p:txBody>
          <a:bodyPr/>
          <a:lstStyle/>
          <a:p>
            <a:endParaRPr lang="en-US"/>
          </a:p>
        </p:txBody>
      </p:sp>
      <p:sp>
        <p:nvSpPr>
          <p:cNvPr id="59" name="Shape 56"/>
          <p:cNvSpPr/>
          <p:nvPr/>
        </p:nvSpPr>
        <p:spPr>
          <a:xfrm>
            <a:off x="4297680" y="4617720"/>
            <a:ext cx="45720" cy="841248"/>
          </a:xfrm>
          <a:prstGeom prst="rect">
            <a:avLst/>
          </a:prstGeom>
          <a:solidFill>
            <a:srgbClr val="A78BFA"/>
          </a:solidFill>
          <a:ln w="12700">
            <a:solidFill>
              <a:srgbClr val="A78BFA">
                <a:alpha val="0"/>
              </a:srgbClr>
            </a:solidFill>
            <a:prstDash val="solid"/>
          </a:ln>
        </p:spPr>
        <p:txBody>
          <a:bodyPr/>
          <a:lstStyle/>
          <a:p>
            <a:endParaRPr lang="en-US"/>
          </a:p>
        </p:txBody>
      </p:sp>
      <p:sp>
        <p:nvSpPr>
          <p:cNvPr id="60" name="Text 57"/>
          <p:cNvSpPr/>
          <p:nvPr/>
        </p:nvSpPr>
        <p:spPr>
          <a:xfrm>
            <a:off x="4572000" y="4846320"/>
            <a:ext cx="3063240" cy="164592"/>
          </a:xfrm>
          <a:prstGeom prst="rect">
            <a:avLst/>
          </a:prstGeom>
          <a:noFill/>
          <a:ln/>
        </p:spPr>
        <p:txBody>
          <a:bodyPr wrap="square" lIns="0" tIns="0" rIns="0" bIns="0" rtlCol="0" anchor="t">
            <a:normAutofit/>
          </a:bodyPr>
          <a:lstStyle/>
          <a:p>
            <a:pPr marL="0" indent="0" algn="l">
              <a:buNone/>
            </a:pPr>
            <a:r>
              <a:rPr lang="en-US" sz="620" dirty="0">
                <a:solidFill>
                  <a:srgbClr val="A78BFA"/>
                </a:solidFill>
                <a:latin typeface="JetBrains Mono" pitchFamily="34" charset="0"/>
                <a:ea typeface="JetBrains Mono" pitchFamily="34" charset="-122"/>
                <a:cs typeface="JetBrains Mono" pitchFamily="34" charset="-120"/>
              </a:rPr>
              <a:t>ISSUE 2</a:t>
            </a:r>
            <a:endParaRPr lang="en-US" sz="620" dirty="0"/>
          </a:p>
        </p:txBody>
      </p:sp>
      <p:sp>
        <p:nvSpPr>
          <p:cNvPr id="61" name="Text 58"/>
          <p:cNvSpPr/>
          <p:nvPr/>
        </p:nvSpPr>
        <p:spPr>
          <a:xfrm>
            <a:off x="4572000" y="5166360"/>
            <a:ext cx="3063240" cy="164592"/>
          </a:xfrm>
          <a:prstGeom prst="rect">
            <a:avLst/>
          </a:prstGeom>
          <a:noFill/>
          <a:ln/>
        </p:spPr>
        <p:txBody>
          <a:bodyPr wrap="square" lIns="0" tIns="0" rIns="0" bIns="0" rtlCol="0" anchor="t">
            <a:normAutofit fontScale="77500" lnSpcReduction="20000"/>
          </a:bodyPr>
          <a:lstStyle/>
          <a:p>
            <a:pPr marL="0" indent="0" algn="l">
              <a:buNone/>
            </a:pPr>
            <a:r>
              <a:rPr lang="en-US" sz="1530" b="1" dirty="0">
                <a:solidFill>
                  <a:srgbClr val="FFFFFF"/>
                </a:solidFill>
                <a:latin typeface="DM Sans 14pt" pitchFamily="34" charset="0"/>
                <a:ea typeface="DM Sans 14pt" pitchFamily="34" charset="-122"/>
                <a:cs typeface="DM Sans 14pt" pitchFamily="34" charset="-120"/>
              </a:rPr>
              <a:t>Intangibles and platform investment.</a:t>
            </a:r>
            <a:endParaRPr lang="en-US" sz="1530" dirty="0"/>
          </a:p>
        </p:txBody>
      </p:sp>
      <p:sp>
        <p:nvSpPr>
          <p:cNvPr id="62" name="Shape 59"/>
          <p:cNvSpPr/>
          <p:nvPr/>
        </p:nvSpPr>
        <p:spPr>
          <a:xfrm>
            <a:off x="8092440" y="4617720"/>
            <a:ext cx="3611880" cy="841248"/>
          </a:xfrm>
          <a:prstGeom prst="roundRect">
            <a:avLst>
              <a:gd name="adj" fmla="val 8696"/>
            </a:avLst>
          </a:prstGeom>
          <a:solidFill>
            <a:srgbClr val="08182F"/>
          </a:solidFill>
          <a:ln w="12700">
            <a:solidFill>
              <a:srgbClr val="5DD89C">
                <a:alpha val="56000"/>
              </a:srgbClr>
            </a:solidFill>
            <a:prstDash val="solid"/>
          </a:ln>
        </p:spPr>
        <p:txBody>
          <a:bodyPr/>
          <a:lstStyle/>
          <a:p>
            <a:endParaRPr lang="en-US"/>
          </a:p>
        </p:txBody>
      </p:sp>
      <p:sp>
        <p:nvSpPr>
          <p:cNvPr id="63" name="Shape 60"/>
          <p:cNvSpPr/>
          <p:nvPr/>
        </p:nvSpPr>
        <p:spPr>
          <a:xfrm>
            <a:off x="8092440" y="4617720"/>
            <a:ext cx="45720" cy="841248"/>
          </a:xfrm>
          <a:prstGeom prst="rect">
            <a:avLst/>
          </a:prstGeom>
          <a:solidFill>
            <a:srgbClr val="5DD89C"/>
          </a:solidFill>
          <a:ln w="12700">
            <a:solidFill>
              <a:srgbClr val="5DD89C">
                <a:alpha val="0"/>
              </a:srgbClr>
            </a:solidFill>
            <a:prstDash val="solid"/>
          </a:ln>
        </p:spPr>
        <p:txBody>
          <a:bodyPr/>
          <a:lstStyle/>
          <a:p>
            <a:endParaRPr lang="en-US"/>
          </a:p>
        </p:txBody>
      </p:sp>
      <p:sp>
        <p:nvSpPr>
          <p:cNvPr id="64" name="Text 61"/>
          <p:cNvSpPr/>
          <p:nvPr/>
        </p:nvSpPr>
        <p:spPr>
          <a:xfrm>
            <a:off x="8366760" y="4846320"/>
            <a:ext cx="3063240" cy="164592"/>
          </a:xfrm>
          <a:prstGeom prst="rect">
            <a:avLst/>
          </a:prstGeom>
          <a:noFill/>
          <a:ln/>
        </p:spPr>
        <p:txBody>
          <a:bodyPr wrap="square" lIns="0" tIns="0" rIns="0" bIns="0" rtlCol="0" anchor="t">
            <a:normAutofit/>
          </a:bodyPr>
          <a:lstStyle/>
          <a:p>
            <a:pPr marL="0" indent="0" algn="l">
              <a:buNone/>
            </a:pPr>
            <a:r>
              <a:rPr lang="en-US" sz="620" dirty="0">
                <a:solidFill>
                  <a:srgbClr val="5DD89C"/>
                </a:solidFill>
                <a:latin typeface="JetBrains Mono" pitchFamily="34" charset="0"/>
                <a:ea typeface="JetBrains Mono" pitchFamily="34" charset="-122"/>
                <a:cs typeface="JetBrains Mono" pitchFamily="34" charset="-120"/>
              </a:rPr>
              <a:t>ISSUE 3</a:t>
            </a:r>
            <a:endParaRPr lang="en-US" sz="620" dirty="0"/>
          </a:p>
        </p:txBody>
      </p:sp>
      <p:sp>
        <p:nvSpPr>
          <p:cNvPr id="65" name="Text 62"/>
          <p:cNvSpPr/>
          <p:nvPr/>
        </p:nvSpPr>
        <p:spPr>
          <a:xfrm>
            <a:off x="8366760" y="5166360"/>
            <a:ext cx="3063240" cy="164592"/>
          </a:xfrm>
          <a:prstGeom prst="rect">
            <a:avLst/>
          </a:prstGeom>
          <a:noFill/>
          <a:ln/>
        </p:spPr>
        <p:txBody>
          <a:bodyPr wrap="square" lIns="0" tIns="0" rIns="0" bIns="0" rtlCol="0" anchor="t">
            <a:normAutofit fontScale="70000" lnSpcReduction="20000"/>
          </a:bodyPr>
          <a:lstStyle/>
          <a:p>
            <a:pPr marL="0" indent="0" algn="l">
              <a:buNone/>
            </a:pPr>
            <a:r>
              <a:rPr lang="en-US" sz="1530" b="1" dirty="0">
                <a:solidFill>
                  <a:srgbClr val="FFFFFF"/>
                </a:solidFill>
                <a:latin typeface="DM Sans 14pt" pitchFamily="34" charset="0"/>
                <a:ea typeface="DM Sans 14pt" pitchFamily="34" charset="-122"/>
                <a:cs typeface="DM Sans 14pt" pitchFamily="34" charset="-120"/>
              </a:rPr>
              <a:t>Liquidity, payables and acquisition effects.</a:t>
            </a:r>
            <a:endParaRPr lang="en-US" sz="1530" dirty="0"/>
          </a:p>
        </p:txBody>
      </p:sp>
      <p:sp>
        <p:nvSpPr>
          <p:cNvPr id="66" name="Shape 63"/>
          <p:cNvSpPr/>
          <p:nvPr/>
        </p:nvSpPr>
        <p:spPr>
          <a:xfrm>
            <a:off x="502920" y="5833872"/>
            <a:ext cx="11201400" cy="438912"/>
          </a:xfrm>
          <a:prstGeom prst="roundRect">
            <a:avLst>
              <a:gd name="adj" fmla="val 16667"/>
            </a:avLst>
          </a:prstGeom>
          <a:solidFill>
            <a:srgbClr val="08182F">
              <a:alpha val="99000"/>
            </a:srgbClr>
          </a:solidFill>
          <a:ln w="12700">
            <a:solidFill>
              <a:srgbClr val="3DA8E0">
                <a:alpha val="56000"/>
              </a:srgbClr>
            </a:solidFill>
            <a:prstDash val="solid"/>
          </a:ln>
        </p:spPr>
        <p:txBody>
          <a:bodyPr/>
          <a:lstStyle/>
          <a:p>
            <a:endParaRPr lang="en-US"/>
          </a:p>
        </p:txBody>
      </p:sp>
      <p:sp>
        <p:nvSpPr>
          <p:cNvPr id="67" name="Shape 64"/>
          <p:cNvSpPr/>
          <p:nvPr/>
        </p:nvSpPr>
        <p:spPr>
          <a:xfrm>
            <a:off x="502920" y="5833872"/>
            <a:ext cx="45720" cy="438912"/>
          </a:xfrm>
          <a:prstGeom prst="rect">
            <a:avLst/>
          </a:prstGeom>
          <a:solidFill>
            <a:srgbClr val="3DA8E0"/>
          </a:solidFill>
          <a:ln w="12700">
            <a:solidFill>
              <a:srgbClr val="3DA8E0">
                <a:alpha val="0"/>
              </a:srgbClr>
            </a:solidFill>
            <a:prstDash val="solid"/>
          </a:ln>
        </p:spPr>
        <p:txBody>
          <a:bodyPr/>
          <a:lstStyle/>
          <a:p>
            <a:endParaRPr lang="en-US"/>
          </a:p>
        </p:txBody>
      </p:sp>
      <p:sp>
        <p:nvSpPr>
          <p:cNvPr id="68" name="Text 65"/>
          <p:cNvSpPr/>
          <p:nvPr/>
        </p:nvSpPr>
        <p:spPr>
          <a:xfrm>
            <a:off x="694944" y="5961888"/>
            <a:ext cx="10835640" cy="155448"/>
          </a:xfrm>
          <a:prstGeom prst="rect">
            <a:avLst/>
          </a:prstGeom>
          <a:noFill/>
          <a:ln/>
        </p:spPr>
        <p:txBody>
          <a:bodyPr wrap="square" lIns="0" tIns="0" rIns="0" bIns="0" rtlCol="0" anchor="t">
            <a:normAutofit/>
          </a:bodyPr>
          <a:lstStyle/>
          <a:p>
            <a:pPr marL="0" indent="0" algn="l">
              <a:buNone/>
            </a:pPr>
            <a:r>
              <a:rPr lang="en-US" sz="890" b="1" dirty="0">
                <a:solidFill>
                  <a:srgbClr val="3DA8E0"/>
                </a:solidFill>
                <a:latin typeface="DM Sans 14pt" pitchFamily="34" charset="0"/>
                <a:ea typeface="DM Sans 14pt" pitchFamily="34" charset="-122"/>
                <a:cs typeface="DM Sans 14pt" pitchFamily="34" charset="-120"/>
              </a:rPr>
              <a:t>INVESTOR TAKEAWAY: </a:t>
            </a:r>
            <a:r>
              <a:rPr lang="en-US" sz="890" dirty="0">
                <a:solidFill>
                  <a:srgbClr val="FFFFFF"/>
                </a:solidFill>
                <a:latin typeface="DM Sans 14pt" pitchFamily="34" charset="0"/>
                <a:ea typeface="DM Sans 14pt" pitchFamily="34" charset="-122"/>
                <a:cs typeface="DM Sans 14pt" pitchFamily="34" charset="-120"/>
              </a:rPr>
              <a:t>Clarify the three balance-sheet questions before investors ask them.</a:t>
            </a:r>
            <a:endParaRPr lang="en-US" sz="890" dirty="0"/>
          </a:p>
        </p:txBody>
      </p:sp>
      <p:pic>
        <p:nvPicPr>
          <p:cNvPr id="69" name="Picture 68">
            <a:extLst>
              <a:ext uri="{FF2B5EF4-FFF2-40B4-BE49-F238E27FC236}">
                <a16:creationId xmlns:a16="http://schemas.microsoft.com/office/drawing/2014/main" id="{5C36B88F-86A7-A019-43AE-976252CB4720}"/>
              </a:ext>
            </a:extLst>
          </p:cNvPr>
          <p:cNvPicPr>
            <a:picLocks noChangeAspect="1"/>
          </p:cNvPicPr>
          <p:nvPr/>
        </p:nvPicPr>
        <p:blipFill>
          <a:blip r:embed="rId3"/>
          <a:stretch/>
        </p:blipFill>
        <p:spPr>
          <a:xfrm>
            <a:off x="510983" y="266700"/>
            <a:ext cx="2226059" cy="704850"/>
          </a:xfrm>
          <a:prstGeom prst="rect">
            <a:avLst/>
          </a:prstGeom>
        </p:spPr>
      </p:pic>
      <p:sp>
        <p:nvSpPr>
          <p:cNvPr id="26" name="TextBox 25">
            <a:extLst>
              <a:ext uri="{FF2B5EF4-FFF2-40B4-BE49-F238E27FC236}">
                <a16:creationId xmlns:a16="http://schemas.microsoft.com/office/drawing/2014/main" id="{01C98587-C4C8-9380-E613-4221EA4BEEF1}"/>
              </a:ext>
            </a:extLst>
          </p:cNvPr>
          <p:cNvSpPr txBox="1"/>
          <p:nvPr/>
        </p:nvSpPr>
        <p:spPr>
          <a:xfrm>
            <a:off x="6368349" y="3867912"/>
            <a:ext cx="928459" cy="276999"/>
          </a:xfrm>
          <a:prstGeom prst="rect">
            <a:avLst/>
          </a:prstGeom>
          <a:noFill/>
        </p:spPr>
        <p:txBody>
          <a:bodyPr wrap="none" rtlCol="0">
            <a:spAutoFit/>
          </a:bodyPr>
          <a:lstStyle/>
          <a:p>
            <a:pPr algn="ctr"/>
            <a:r>
              <a:rPr lang="en-US" sz="1200" b="1" dirty="0">
                <a:solidFill>
                  <a:srgbClr val="5EC2F2"/>
                </a:solidFill>
                <a:latin typeface="JetBrains Mono" panose="02000009000000000000" pitchFamily="49" charset="0"/>
                <a:cs typeface="JetBrains Mono" panose="02000009000000000000" pitchFamily="49" charset="0"/>
              </a:rPr>
              <a:t>Up 30.6%</a:t>
            </a:r>
          </a:p>
        </p:txBody>
      </p:sp>
      <p:sp>
        <p:nvSpPr>
          <p:cNvPr id="70" name="TextBox 69">
            <a:extLst>
              <a:ext uri="{FF2B5EF4-FFF2-40B4-BE49-F238E27FC236}">
                <a16:creationId xmlns:a16="http://schemas.microsoft.com/office/drawing/2014/main" id="{358BE712-CD9B-4BAC-FA2B-DB5FE37AF352}"/>
              </a:ext>
            </a:extLst>
          </p:cNvPr>
          <p:cNvSpPr txBox="1"/>
          <p:nvPr/>
        </p:nvSpPr>
        <p:spPr>
          <a:xfrm>
            <a:off x="8339241" y="3868466"/>
            <a:ext cx="928459" cy="276999"/>
          </a:xfrm>
          <a:prstGeom prst="rect">
            <a:avLst/>
          </a:prstGeom>
          <a:noFill/>
        </p:spPr>
        <p:txBody>
          <a:bodyPr wrap="none" rtlCol="0">
            <a:spAutoFit/>
          </a:bodyPr>
          <a:lstStyle/>
          <a:p>
            <a:pPr algn="ctr"/>
            <a:r>
              <a:rPr lang="en-US" sz="1200" b="1" dirty="0">
                <a:solidFill>
                  <a:srgbClr val="5EC2F2"/>
                </a:solidFill>
                <a:latin typeface="JetBrains Mono" panose="02000009000000000000" pitchFamily="49" charset="0"/>
                <a:cs typeface="JetBrains Mono" panose="02000009000000000000" pitchFamily="49" charset="0"/>
              </a:rPr>
              <a:t>Up 44.5%</a:t>
            </a:r>
          </a:p>
        </p:txBody>
      </p:sp>
      <p:sp>
        <p:nvSpPr>
          <p:cNvPr id="71" name="TextBox 70">
            <a:extLst>
              <a:ext uri="{FF2B5EF4-FFF2-40B4-BE49-F238E27FC236}">
                <a16:creationId xmlns:a16="http://schemas.microsoft.com/office/drawing/2014/main" id="{813D942D-D49A-6055-3868-3C8A97ED8837}"/>
              </a:ext>
            </a:extLst>
          </p:cNvPr>
          <p:cNvSpPr txBox="1"/>
          <p:nvPr/>
        </p:nvSpPr>
        <p:spPr>
          <a:xfrm>
            <a:off x="10204362" y="3891325"/>
            <a:ext cx="928459" cy="276999"/>
          </a:xfrm>
          <a:prstGeom prst="rect">
            <a:avLst/>
          </a:prstGeom>
          <a:noFill/>
        </p:spPr>
        <p:txBody>
          <a:bodyPr wrap="none" rtlCol="0">
            <a:spAutoFit/>
          </a:bodyPr>
          <a:lstStyle/>
          <a:p>
            <a:pPr algn="ctr"/>
            <a:r>
              <a:rPr lang="en-US" sz="1200" b="1" dirty="0">
                <a:solidFill>
                  <a:srgbClr val="5EC2F2"/>
                </a:solidFill>
                <a:latin typeface="JetBrains Mono" panose="02000009000000000000" pitchFamily="49" charset="0"/>
                <a:cs typeface="JetBrains Mono" panose="02000009000000000000" pitchFamily="49" charset="0"/>
              </a:rPr>
              <a:t>Up 30.2%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2">
    <p:bg>
      <p:bgPr>
        <a:solidFill>
          <a:srgbClr val="061222"/>
        </a:solidFill>
        <a:effectLst/>
      </p:bgPr>
    </p:bg>
    <p:spTree>
      <p:nvGrpSpPr>
        <p:cNvPr id="1" name=""/>
        <p:cNvGrpSpPr/>
        <p:nvPr/>
      </p:nvGrpSpPr>
      <p:grpSpPr>
        <a:xfrm>
          <a:off x="0" y="0"/>
          <a:ext cx="0" cy="0"/>
          <a:chOff x="0" y="0"/>
          <a:chExt cx="0" cy="0"/>
        </a:xfrm>
      </p:grpSpPr>
      <p:sp>
        <p:nvSpPr>
          <p:cNvPr id="2" name="Shape 0"/>
          <p:cNvSpPr/>
          <p:nvPr/>
        </p:nvSpPr>
        <p:spPr>
          <a:xfrm>
            <a:off x="0" y="0"/>
            <a:ext cx="73152" cy="6858000"/>
          </a:xfrm>
          <a:prstGeom prst="rect">
            <a:avLst/>
          </a:prstGeom>
          <a:solidFill>
            <a:srgbClr val="3DA8E0"/>
          </a:solidFill>
          <a:ln w="12700">
            <a:solidFill>
              <a:srgbClr val="3DA8E0">
                <a:alpha val="0"/>
              </a:srgbClr>
            </a:solidFill>
            <a:prstDash val="solid"/>
          </a:ln>
        </p:spPr>
        <p:txBody>
          <a:bodyPr/>
          <a:lstStyle/>
          <a:p>
            <a:endParaRPr lang="en-US"/>
          </a:p>
        </p:txBody>
      </p:sp>
      <p:sp>
        <p:nvSpPr>
          <p:cNvPr id="3" name="Shape 1"/>
          <p:cNvSpPr/>
          <p:nvPr/>
        </p:nvSpPr>
        <p:spPr>
          <a:xfrm>
            <a:off x="548640" y="0"/>
            <a:ext cx="0" cy="6858000"/>
          </a:xfrm>
          <a:prstGeom prst="line">
            <a:avLst/>
          </a:prstGeom>
          <a:noFill/>
          <a:ln w="12700">
            <a:solidFill>
              <a:srgbClr val="24415F">
                <a:alpha val="24000"/>
              </a:srgbClr>
            </a:solidFill>
            <a:prstDash val="solid"/>
          </a:ln>
        </p:spPr>
        <p:txBody>
          <a:bodyPr/>
          <a:lstStyle/>
          <a:p>
            <a:endParaRPr lang="en-US"/>
          </a:p>
        </p:txBody>
      </p:sp>
      <p:sp>
        <p:nvSpPr>
          <p:cNvPr id="4" name="Shape 2"/>
          <p:cNvSpPr/>
          <p:nvPr/>
        </p:nvSpPr>
        <p:spPr>
          <a:xfrm>
            <a:off x="1371600" y="0"/>
            <a:ext cx="0" cy="6858000"/>
          </a:xfrm>
          <a:prstGeom prst="line">
            <a:avLst/>
          </a:prstGeom>
          <a:noFill/>
          <a:ln w="12700">
            <a:solidFill>
              <a:srgbClr val="24415F">
                <a:alpha val="24000"/>
              </a:srgbClr>
            </a:solidFill>
            <a:prstDash val="solid"/>
          </a:ln>
        </p:spPr>
        <p:txBody>
          <a:bodyPr/>
          <a:lstStyle/>
          <a:p>
            <a:endParaRPr lang="en-US"/>
          </a:p>
        </p:txBody>
      </p:sp>
      <p:sp>
        <p:nvSpPr>
          <p:cNvPr id="5" name="Shape 3"/>
          <p:cNvSpPr/>
          <p:nvPr/>
        </p:nvSpPr>
        <p:spPr>
          <a:xfrm>
            <a:off x="2194560" y="0"/>
            <a:ext cx="0" cy="6858000"/>
          </a:xfrm>
          <a:prstGeom prst="line">
            <a:avLst/>
          </a:prstGeom>
          <a:noFill/>
          <a:ln w="12700">
            <a:solidFill>
              <a:srgbClr val="24415F">
                <a:alpha val="24000"/>
              </a:srgbClr>
            </a:solidFill>
            <a:prstDash val="solid"/>
          </a:ln>
        </p:spPr>
        <p:txBody>
          <a:bodyPr/>
          <a:lstStyle/>
          <a:p>
            <a:endParaRPr lang="en-US"/>
          </a:p>
        </p:txBody>
      </p:sp>
      <p:sp>
        <p:nvSpPr>
          <p:cNvPr id="6" name="Shape 4"/>
          <p:cNvSpPr/>
          <p:nvPr/>
        </p:nvSpPr>
        <p:spPr>
          <a:xfrm>
            <a:off x="3017520" y="0"/>
            <a:ext cx="0" cy="6858000"/>
          </a:xfrm>
          <a:prstGeom prst="line">
            <a:avLst/>
          </a:prstGeom>
          <a:noFill/>
          <a:ln w="12700">
            <a:solidFill>
              <a:srgbClr val="24415F">
                <a:alpha val="24000"/>
              </a:srgbClr>
            </a:solidFill>
            <a:prstDash val="solid"/>
          </a:ln>
        </p:spPr>
        <p:txBody>
          <a:bodyPr/>
          <a:lstStyle/>
          <a:p>
            <a:endParaRPr lang="en-US"/>
          </a:p>
        </p:txBody>
      </p:sp>
      <p:sp>
        <p:nvSpPr>
          <p:cNvPr id="7" name="Shape 5"/>
          <p:cNvSpPr/>
          <p:nvPr/>
        </p:nvSpPr>
        <p:spPr>
          <a:xfrm>
            <a:off x="3840480" y="0"/>
            <a:ext cx="0" cy="6858000"/>
          </a:xfrm>
          <a:prstGeom prst="line">
            <a:avLst/>
          </a:prstGeom>
          <a:noFill/>
          <a:ln w="12700">
            <a:solidFill>
              <a:srgbClr val="24415F">
                <a:alpha val="24000"/>
              </a:srgbClr>
            </a:solidFill>
            <a:prstDash val="solid"/>
          </a:ln>
        </p:spPr>
        <p:txBody>
          <a:bodyPr/>
          <a:lstStyle/>
          <a:p>
            <a:endParaRPr lang="en-US"/>
          </a:p>
        </p:txBody>
      </p:sp>
      <p:sp>
        <p:nvSpPr>
          <p:cNvPr id="8" name="Shape 6"/>
          <p:cNvSpPr/>
          <p:nvPr/>
        </p:nvSpPr>
        <p:spPr>
          <a:xfrm>
            <a:off x="4663440" y="0"/>
            <a:ext cx="0" cy="6858000"/>
          </a:xfrm>
          <a:prstGeom prst="line">
            <a:avLst/>
          </a:prstGeom>
          <a:noFill/>
          <a:ln w="12700">
            <a:solidFill>
              <a:srgbClr val="24415F">
                <a:alpha val="24000"/>
              </a:srgbClr>
            </a:solidFill>
            <a:prstDash val="solid"/>
          </a:ln>
        </p:spPr>
        <p:txBody>
          <a:bodyPr/>
          <a:lstStyle/>
          <a:p>
            <a:endParaRPr lang="en-US"/>
          </a:p>
        </p:txBody>
      </p:sp>
      <p:sp>
        <p:nvSpPr>
          <p:cNvPr id="9" name="Shape 7"/>
          <p:cNvSpPr/>
          <p:nvPr/>
        </p:nvSpPr>
        <p:spPr>
          <a:xfrm>
            <a:off x="5486400" y="0"/>
            <a:ext cx="0" cy="6858000"/>
          </a:xfrm>
          <a:prstGeom prst="line">
            <a:avLst/>
          </a:prstGeom>
          <a:noFill/>
          <a:ln w="12700">
            <a:solidFill>
              <a:srgbClr val="24415F">
                <a:alpha val="24000"/>
              </a:srgbClr>
            </a:solidFill>
            <a:prstDash val="solid"/>
          </a:ln>
        </p:spPr>
        <p:txBody>
          <a:bodyPr/>
          <a:lstStyle/>
          <a:p>
            <a:endParaRPr lang="en-US"/>
          </a:p>
        </p:txBody>
      </p:sp>
      <p:sp>
        <p:nvSpPr>
          <p:cNvPr id="10" name="Shape 8"/>
          <p:cNvSpPr/>
          <p:nvPr/>
        </p:nvSpPr>
        <p:spPr>
          <a:xfrm>
            <a:off x="6309360" y="0"/>
            <a:ext cx="0" cy="6858000"/>
          </a:xfrm>
          <a:prstGeom prst="line">
            <a:avLst/>
          </a:prstGeom>
          <a:noFill/>
          <a:ln w="12700">
            <a:solidFill>
              <a:srgbClr val="24415F">
                <a:alpha val="24000"/>
              </a:srgbClr>
            </a:solidFill>
            <a:prstDash val="solid"/>
          </a:ln>
        </p:spPr>
        <p:txBody>
          <a:bodyPr/>
          <a:lstStyle/>
          <a:p>
            <a:endParaRPr lang="en-US"/>
          </a:p>
        </p:txBody>
      </p:sp>
      <p:sp>
        <p:nvSpPr>
          <p:cNvPr id="11" name="Shape 9"/>
          <p:cNvSpPr/>
          <p:nvPr/>
        </p:nvSpPr>
        <p:spPr>
          <a:xfrm>
            <a:off x="7132320" y="0"/>
            <a:ext cx="0" cy="6858000"/>
          </a:xfrm>
          <a:prstGeom prst="line">
            <a:avLst/>
          </a:prstGeom>
          <a:noFill/>
          <a:ln w="12700">
            <a:solidFill>
              <a:srgbClr val="24415F">
                <a:alpha val="24000"/>
              </a:srgbClr>
            </a:solidFill>
            <a:prstDash val="solid"/>
          </a:ln>
        </p:spPr>
        <p:txBody>
          <a:bodyPr/>
          <a:lstStyle/>
          <a:p>
            <a:endParaRPr lang="en-US"/>
          </a:p>
        </p:txBody>
      </p:sp>
      <p:sp>
        <p:nvSpPr>
          <p:cNvPr id="12" name="Shape 10"/>
          <p:cNvSpPr/>
          <p:nvPr/>
        </p:nvSpPr>
        <p:spPr>
          <a:xfrm>
            <a:off x="7955280" y="0"/>
            <a:ext cx="0" cy="6858000"/>
          </a:xfrm>
          <a:prstGeom prst="line">
            <a:avLst/>
          </a:prstGeom>
          <a:noFill/>
          <a:ln w="12700">
            <a:solidFill>
              <a:srgbClr val="24415F">
                <a:alpha val="24000"/>
              </a:srgbClr>
            </a:solidFill>
            <a:prstDash val="solid"/>
          </a:ln>
        </p:spPr>
        <p:txBody>
          <a:bodyPr/>
          <a:lstStyle/>
          <a:p>
            <a:endParaRPr lang="en-US"/>
          </a:p>
        </p:txBody>
      </p:sp>
      <p:sp>
        <p:nvSpPr>
          <p:cNvPr id="13" name="Shape 11"/>
          <p:cNvSpPr/>
          <p:nvPr/>
        </p:nvSpPr>
        <p:spPr>
          <a:xfrm>
            <a:off x="8778240" y="0"/>
            <a:ext cx="0" cy="6858000"/>
          </a:xfrm>
          <a:prstGeom prst="line">
            <a:avLst/>
          </a:prstGeom>
          <a:noFill/>
          <a:ln w="12700">
            <a:solidFill>
              <a:srgbClr val="24415F">
                <a:alpha val="24000"/>
              </a:srgbClr>
            </a:solidFill>
            <a:prstDash val="solid"/>
          </a:ln>
        </p:spPr>
        <p:txBody>
          <a:bodyPr/>
          <a:lstStyle/>
          <a:p>
            <a:endParaRPr lang="en-US"/>
          </a:p>
        </p:txBody>
      </p:sp>
      <p:sp>
        <p:nvSpPr>
          <p:cNvPr id="14" name="Shape 12"/>
          <p:cNvSpPr/>
          <p:nvPr/>
        </p:nvSpPr>
        <p:spPr>
          <a:xfrm>
            <a:off x="9601200" y="0"/>
            <a:ext cx="0" cy="6858000"/>
          </a:xfrm>
          <a:prstGeom prst="line">
            <a:avLst/>
          </a:prstGeom>
          <a:noFill/>
          <a:ln w="12700">
            <a:solidFill>
              <a:srgbClr val="24415F">
                <a:alpha val="24000"/>
              </a:srgbClr>
            </a:solidFill>
            <a:prstDash val="solid"/>
          </a:ln>
        </p:spPr>
        <p:txBody>
          <a:bodyPr/>
          <a:lstStyle/>
          <a:p>
            <a:endParaRPr lang="en-US"/>
          </a:p>
        </p:txBody>
      </p:sp>
      <p:sp>
        <p:nvSpPr>
          <p:cNvPr id="15" name="Shape 13"/>
          <p:cNvSpPr/>
          <p:nvPr/>
        </p:nvSpPr>
        <p:spPr>
          <a:xfrm>
            <a:off x="10424160" y="0"/>
            <a:ext cx="0" cy="6858000"/>
          </a:xfrm>
          <a:prstGeom prst="line">
            <a:avLst/>
          </a:prstGeom>
          <a:noFill/>
          <a:ln w="12700">
            <a:solidFill>
              <a:srgbClr val="24415F">
                <a:alpha val="24000"/>
              </a:srgbClr>
            </a:solidFill>
            <a:prstDash val="solid"/>
          </a:ln>
        </p:spPr>
        <p:txBody>
          <a:bodyPr/>
          <a:lstStyle/>
          <a:p>
            <a:endParaRPr lang="en-US"/>
          </a:p>
        </p:txBody>
      </p:sp>
      <p:sp>
        <p:nvSpPr>
          <p:cNvPr id="16" name="Shape 14"/>
          <p:cNvSpPr/>
          <p:nvPr/>
        </p:nvSpPr>
        <p:spPr>
          <a:xfrm>
            <a:off x="11247120" y="0"/>
            <a:ext cx="0" cy="6858000"/>
          </a:xfrm>
          <a:prstGeom prst="line">
            <a:avLst/>
          </a:prstGeom>
          <a:noFill/>
          <a:ln w="12700">
            <a:solidFill>
              <a:srgbClr val="24415F">
                <a:alpha val="24000"/>
              </a:srgbClr>
            </a:solidFill>
            <a:prstDash val="solid"/>
          </a:ln>
        </p:spPr>
        <p:txBody>
          <a:bodyPr/>
          <a:lstStyle/>
          <a:p>
            <a:endParaRPr lang="en-US"/>
          </a:p>
        </p:txBody>
      </p:sp>
      <p:sp>
        <p:nvSpPr>
          <p:cNvPr id="17" name="Shape 15"/>
          <p:cNvSpPr/>
          <p:nvPr/>
        </p:nvSpPr>
        <p:spPr>
          <a:xfrm>
            <a:off x="12070080" y="0"/>
            <a:ext cx="0" cy="6858000"/>
          </a:xfrm>
          <a:prstGeom prst="line">
            <a:avLst/>
          </a:prstGeom>
          <a:noFill/>
          <a:ln w="12700">
            <a:solidFill>
              <a:srgbClr val="24415F">
                <a:alpha val="24000"/>
              </a:srgbClr>
            </a:solidFill>
            <a:prstDash val="solid"/>
          </a:ln>
        </p:spPr>
        <p:txBody>
          <a:bodyPr/>
          <a:lstStyle/>
          <a:p>
            <a:endParaRPr lang="en-US"/>
          </a:p>
        </p:txBody>
      </p:sp>
      <p:sp>
        <p:nvSpPr>
          <p:cNvPr id="18" name="Shape 16"/>
          <p:cNvSpPr/>
          <p:nvPr/>
        </p:nvSpPr>
        <p:spPr>
          <a:xfrm>
            <a:off x="0" y="320040"/>
            <a:ext cx="12191695" cy="0"/>
          </a:xfrm>
          <a:prstGeom prst="line">
            <a:avLst/>
          </a:prstGeom>
          <a:noFill/>
          <a:ln w="12700">
            <a:solidFill>
              <a:srgbClr val="24415F">
                <a:alpha val="20000"/>
              </a:srgbClr>
            </a:solidFill>
            <a:prstDash val="solid"/>
          </a:ln>
        </p:spPr>
        <p:txBody>
          <a:bodyPr/>
          <a:lstStyle/>
          <a:p>
            <a:endParaRPr lang="en-US"/>
          </a:p>
        </p:txBody>
      </p:sp>
      <p:sp>
        <p:nvSpPr>
          <p:cNvPr id="19" name="Shape 17"/>
          <p:cNvSpPr/>
          <p:nvPr/>
        </p:nvSpPr>
        <p:spPr>
          <a:xfrm>
            <a:off x="0" y="1143000"/>
            <a:ext cx="12191695" cy="0"/>
          </a:xfrm>
          <a:prstGeom prst="line">
            <a:avLst/>
          </a:prstGeom>
          <a:noFill/>
          <a:ln w="12700">
            <a:solidFill>
              <a:srgbClr val="24415F">
                <a:alpha val="20000"/>
              </a:srgbClr>
            </a:solidFill>
            <a:prstDash val="solid"/>
          </a:ln>
        </p:spPr>
        <p:txBody>
          <a:bodyPr/>
          <a:lstStyle/>
          <a:p>
            <a:endParaRPr lang="en-US"/>
          </a:p>
        </p:txBody>
      </p:sp>
      <p:sp>
        <p:nvSpPr>
          <p:cNvPr id="20" name="Shape 18"/>
          <p:cNvSpPr/>
          <p:nvPr/>
        </p:nvSpPr>
        <p:spPr>
          <a:xfrm>
            <a:off x="0" y="1965960"/>
            <a:ext cx="12191695" cy="0"/>
          </a:xfrm>
          <a:prstGeom prst="line">
            <a:avLst/>
          </a:prstGeom>
          <a:noFill/>
          <a:ln w="12700">
            <a:solidFill>
              <a:srgbClr val="24415F">
                <a:alpha val="20000"/>
              </a:srgbClr>
            </a:solidFill>
            <a:prstDash val="solid"/>
          </a:ln>
        </p:spPr>
        <p:txBody>
          <a:bodyPr/>
          <a:lstStyle/>
          <a:p>
            <a:endParaRPr lang="en-US"/>
          </a:p>
        </p:txBody>
      </p:sp>
      <p:sp>
        <p:nvSpPr>
          <p:cNvPr id="21" name="Shape 19"/>
          <p:cNvSpPr/>
          <p:nvPr/>
        </p:nvSpPr>
        <p:spPr>
          <a:xfrm>
            <a:off x="0" y="2788920"/>
            <a:ext cx="12191695" cy="0"/>
          </a:xfrm>
          <a:prstGeom prst="line">
            <a:avLst/>
          </a:prstGeom>
          <a:noFill/>
          <a:ln w="12700">
            <a:solidFill>
              <a:srgbClr val="24415F">
                <a:alpha val="20000"/>
              </a:srgbClr>
            </a:solidFill>
            <a:prstDash val="solid"/>
          </a:ln>
        </p:spPr>
        <p:txBody>
          <a:bodyPr/>
          <a:lstStyle/>
          <a:p>
            <a:endParaRPr lang="en-US"/>
          </a:p>
        </p:txBody>
      </p:sp>
      <p:sp>
        <p:nvSpPr>
          <p:cNvPr id="22" name="Shape 20"/>
          <p:cNvSpPr/>
          <p:nvPr/>
        </p:nvSpPr>
        <p:spPr>
          <a:xfrm>
            <a:off x="0" y="3611880"/>
            <a:ext cx="12191695" cy="0"/>
          </a:xfrm>
          <a:prstGeom prst="line">
            <a:avLst/>
          </a:prstGeom>
          <a:noFill/>
          <a:ln w="12700">
            <a:solidFill>
              <a:srgbClr val="24415F">
                <a:alpha val="20000"/>
              </a:srgbClr>
            </a:solidFill>
            <a:prstDash val="solid"/>
          </a:ln>
        </p:spPr>
        <p:txBody>
          <a:bodyPr/>
          <a:lstStyle/>
          <a:p>
            <a:endParaRPr lang="en-US"/>
          </a:p>
        </p:txBody>
      </p:sp>
      <p:sp>
        <p:nvSpPr>
          <p:cNvPr id="23" name="Shape 21"/>
          <p:cNvSpPr/>
          <p:nvPr/>
        </p:nvSpPr>
        <p:spPr>
          <a:xfrm>
            <a:off x="0" y="4434840"/>
            <a:ext cx="12191695" cy="0"/>
          </a:xfrm>
          <a:prstGeom prst="line">
            <a:avLst/>
          </a:prstGeom>
          <a:noFill/>
          <a:ln w="12700">
            <a:solidFill>
              <a:srgbClr val="24415F">
                <a:alpha val="20000"/>
              </a:srgbClr>
            </a:solidFill>
            <a:prstDash val="solid"/>
          </a:ln>
        </p:spPr>
        <p:txBody>
          <a:bodyPr/>
          <a:lstStyle/>
          <a:p>
            <a:endParaRPr lang="en-US"/>
          </a:p>
        </p:txBody>
      </p:sp>
      <p:sp>
        <p:nvSpPr>
          <p:cNvPr id="24" name="Shape 22"/>
          <p:cNvSpPr/>
          <p:nvPr/>
        </p:nvSpPr>
        <p:spPr>
          <a:xfrm>
            <a:off x="0" y="5257800"/>
            <a:ext cx="12191695" cy="0"/>
          </a:xfrm>
          <a:prstGeom prst="line">
            <a:avLst/>
          </a:prstGeom>
          <a:noFill/>
          <a:ln w="12700">
            <a:solidFill>
              <a:srgbClr val="24415F">
                <a:alpha val="20000"/>
              </a:srgbClr>
            </a:solidFill>
            <a:prstDash val="solid"/>
          </a:ln>
        </p:spPr>
        <p:txBody>
          <a:bodyPr/>
          <a:lstStyle/>
          <a:p>
            <a:endParaRPr lang="en-US"/>
          </a:p>
        </p:txBody>
      </p:sp>
      <p:sp>
        <p:nvSpPr>
          <p:cNvPr id="25" name="Shape 23"/>
          <p:cNvSpPr/>
          <p:nvPr/>
        </p:nvSpPr>
        <p:spPr>
          <a:xfrm>
            <a:off x="0" y="6080760"/>
            <a:ext cx="12191695" cy="0"/>
          </a:xfrm>
          <a:prstGeom prst="line">
            <a:avLst/>
          </a:prstGeom>
          <a:noFill/>
          <a:ln w="12700">
            <a:solidFill>
              <a:srgbClr val="24415F">
                <a:alpha val="20000"/>
              </a:srgbClr>
            </a:solidFill>
            <a:prstDash val="solid"/>
          </a:ln>
        </p:spPr>
        <p:txBody>
          <a:bodyPr/>
          <a:lstStyle/>
          <a:p>
            <a:endParaRPr lang="en-US"/>
          </a:p>
        </p:txBody>
      </p:sp>
      <p:sp>
        <p:nvSpPr>
          <p:cNvPr id="27" name="Text 24"/>
          <p:cNvSpPr/>
          <p:nvPr/>
        </p:nvSpPr>
        <p:spPr>
          <a:xfrm>
            <a:off x="8869680" y="384048"/>
            <a:ext cx="2834640" cy="146304"/>
          </a:xfrm>
          <a:prstGeom prst="rect">
            <a:avLst/>
          </a:prstGeom>
          <a:noFill/>
          <a:ln/>
        </p:spPr>
        <p:txBody>
          <a:bodyPr wrap="square" lIns="0" tIns="0" rIns="0" bIns="0" rtlCol="0" anchor="t">
            <a:normAutofit/>
          </a:bodyPr>
          <a:lstStyle/>
          <a:p>
            <a:pPr marL="0" indent="0" algn="r">
              <a:buNone/>
            </a:pPr>
            <a:r>
              <a:rPr lang="en-US" sz="680" dirty="0">
                <a:solidFill>
                  <a:srgbClr val="5FC1F2"/>
                </a:solidFill>
                <a:latin typeface="JetBrains Mono" pitchFamily="34" charset="0"/>
                <a:ea typeface="JetBrains Mono" pitchFamily="34" charset="-122"/>
                <a:cs typeface="JetBrains Mono" pitchFamily="34" charset="-120"/>
              </a:rPr>
              <a:t>INVESTOR BRIEFING • AUG 2026</a:t>
            </a:r>
            <a:endParaRPr lang="en-US" sz="680" dirty="0"/>
          </a:p>
        </p:txBody>
      </p:sp>
      <p:sp>
        <p:nvSpPr>
          <p:cNvPr id="28" name="Text 25"/>
          <p:cNvSpPr/>
          <p:nvPr/>
        </p:nvSpPr>
        <p:spPr>
          <a:xfrm>
            <a:off x="8732520" y="621792"/>
            <a:ext cx="2971800" cy="146304"/>
          </a:xfrm>
          <a:prstGeom prst="rect">
            <a:avLst/>
          </a:prstGeom>
          <a:noFill/>
          <a:ln/>
        </p:spPr>
        <p:txBody>
          <a:bodyPr wrap="square" lIns="0" tIns="0" rIns="0" bIns="0" rtlCol="0" anchor="t">
            <a:normAutofit/>
          </a:bodyPr>
          <a:lstStyle/>
          <a:p>
            <a:pPr marL="0" indent="0" algn="r">
              <a:buNone/>
            </a:pPr>
            <a:r>
              <a:rPr lang="en-US" sz="720" dirty="0">
                <a:solidFill>
                  <a:srgbClr val="8FA0BC"/>
                </a:solidFill>
                <a:latin typeface="DM Sans 14pt" pitchFamily="34" charset="0"/>
                <a:ea typeface="DM Sans 14pt" pitchFamily="34" charset="-122"/>
                <a:cs typeface="DM Sans 14pt" pitchFamily="34" charset="-120"/>
              </a:rPr>
              <a:t>Nasdaq First North · Stockholm · OTCQX</a:t>
            </a:r>
            <a:endParaRPr lang="en-US" sz="720" dirty="0"/>
          </a:p>
        </p:txBody>
      </p:sp>
      <p:sp>
        <p:nvSpPr>
          <p:cNvPr id="29" name="Shape 26"/>
          <p:cNvSpPr/>
          <p:nvPr/>
        </p:nvSpPr>
        <p:spPr>
          <a:xfrm>
            <a:off x="502920" y="1051560"/>
            <a:ext cx="11201400" cy="0"/>
          </a:xfrm>
          <a:prstGeom prst="line">
            <a:avLst/>
          </a:prstGeom>
          <a:noFill/>
          <a:ln w="12700">
            <a:solidFill>
              <a:srgbClr val="7A8CA8">
                <a:alpha val="42000"/>
              </a:srgbClr>
            </a:solidFill>
            <a:prstDash val="solid"/>
          </a:ln>
        </p:spPr>
        <p:txBody>
          <a:bodyPr/>
          <a:lstStyle/>
          <a:p>
            <a:endParaRPr lang="en-US"/>
          </a:p>
        </p:txBody>
      </p:sp>
      <p:sp>
        <p:nvSpPr>
          <p:cNvPr id="30" name="Text 27"/>
          <p:cNvSpPr/>
          <p:nvPr/>
        </p:nvSpPr>
        <p:spPr>
          <a:xfrm>
            <a:off x="502920" y="6501384"/>
            <a:ext cx="3840480" cy="128016"/>
          </a:xfrm>
          <a:prstGeom prst="rect">
            <a:avLst/>
          </a:prstGeom>
          <a:noFill/>
          <a:ln/>
        </p:spPr>
        <p:txBody>
          <a:bodyPr wrap="square" lIns="0" tIns="0" rIns="0" bIns="0" rtlCol="0" anchor="t">
            <a:normAutofit/>
          </a:bodyPr>
          <a:lstStyle/>
          <a:p>
            <a:pPr marL="0" indent="0" algn="l">
              <a:buNone/>
            </a:pPr>
            <a:r>
              <a:rPr lang="en-US" sz="580" dirty="0">
                <a:solidFill>
                  <a:srgbClr val="8FA0BC"/>
                </a:solidFill>
                <a:latin typeface="JetBrains Mono" pitchFamily="34" charset="0"/>
                <a:ea typeface="JetBrains Mono" pitchFamily="34" charset="-122"/>
                <a:cs typeface="JetBrains Mono" pitchFamily="34" charset="-120"/>
              </a:rPr>
              <a:t>A GLOBAL AI TECHNOLOGY PLATFORM • WPTG.AI</a:t>
            </a:r>
            <a:endParaRPr lang="en-US" sz="580" dirty="0"/>
          </a:p>
        </p:txBody>
      </p:sp>
      <p:sp>
        <p:nvSpPr>
          <p:cNvPr id="31" name="Text 28"/>
          <p:cNvSpPr/>
          <p:nvPr/>
        </p:nvSpPr>
        <p:spPr>
          <a:xfrm>
            <a:off x="11338560" y="6501384"/>
            <a:ext cx="365760" cy="128016"/>
          </a:xfrm>
          <a:prstGeom prst="rect">
            <a:avLst/>
          </a:prstGeom>
          <a:noFill/>
          <a:ln/>
        </p:spPr>
        <p:txBody>
          <a:bodyPr wrap="square" lIns="0" tIns="0" rIns="0" bIns="0" rtlCol="0" anchor="t">
            <a:normAutofit/>
          </a:bodyPr>
          <a:lstStyle/>
          <a:p>
            <a:pPr marL="0" indent="0" algn="r">
              <a:buNone/>
            </a:pPr>
            <a:r>
              <a:rPr lang="en-US" sz="580" dirty="0">
                <a:solidFill>
                  <a:srgbClr val="8FA0BC"/>
                </a:solidFill>
                <a:latin typeface="JetBrains Mono" pitchFamily="34" charset="0"/>
                <a:ea typeface="JetBrains Mono" pitchFamily="34" charset="-122"/>
                <a:cs typeface="JetBrains Mono" pitchFamily="34" charset="-120"/>
              </a:rPr>
              <a:t>02 / 07</a:t>
            </a:r>
            <a:endParaRPr lang="en-US" sz="580" dirty="0"/>
          </a:p>
        </p:txBody>
      </p:sp>
      <p:sp>
        <p:nvSpPr>
          <p:cNvPr id="32" name="Text 29"/>
          <p:cNvSpPr/>
          <p:nvPr/>
        </p:nvSpPr>
        <p:spPr>
          <a:xfrm>
            <a:off x="502920" y="1335024"/>
            <a:ext cx="7315200" cy="182880"/>
          </a:xfrm>
          <a:prstGeom prst="rect">
            <a:avLst/>
          </a:prstGeom>
          <a:noFill/>
          <a:ln/>
        </p:spPr>
        <p:txBody>
          <a:bodyPr wrap="square" lIns="0" tIns="0" rIns="0" bIns="0" rtlCol="0" anchor="t">
            <a:normAutofit/>
          </a:bodyPr>
          <a:lstStyle/>
          <a:p>
            <a:pPr marL="0" indent="0" algn="l">
              <a:buNone/>
            </a:pPr>
            <a:r>
              <a:rPr sz="1100" b="0" dirty="0">
                <a:solidFill>
                  <a:srgbClr val="5EC2F2"/>
                </a:solidFill>
                <a:latin typeface="JetBrains Mono"/>
              </a:rPr>
              <a:t>TRADE &amp; OTHER RECEIVABLES</a:t>
            </a:r>
            <a:endParaRPr lang="en-US" sz="720" dirty="0">
              <a:solidFill>
                <a:srgbClr val="5EC2F2"/>
              </a:solidFill>
            </a:endParaRPr>
          </a:p>
        </p:txBody>
      </p:sp>
      <p:sp>
        <p:nvSpPr>
          <p:cNvPr id="33" name="Text 30"/>
          <p:cNvSpPr/>
          <p:nvPr/>
        </p:nvSpPr>
        <p:spPr>
          <a:xfrm>
            <a:off x="502920" y="1572768"/>
            <a:ext cx="10515600" cy="868680"/>
          </a:xfrm>
          <a:prstGeom prst="rect">
            <a:avLst/>
          </a:prstGeom>
          <a:noFill/>
          <a:ln/>
        </p:spPr>
        <p:txBody>
          <a:bodyPr wrap="square" lIns="0" tIns="0" rIns="0" bIns="0" rtlCol="0" anchor="t">
            <a:normAutofit/>
          </a:bodyPr>
          <a:lstStyle/>
          <a:p>
            <a:pPr marL="0" indent="0" algn="l">
              <a:buNone/>
            </a:pPr>
            <a:r>
              <a:rPr sz="2800" b="1">
                <a:solidFill>
                  <a:srgbClr val="FFFFFF"/>
                </a:solidFill>
                <a:latin typeface="DM Sans 14pt"/>
              </a:rPr>
              <a:t>June receivables are elevated as the Group scales — but the trend is explainable.</a:t>
            </a:r>
            <a:endParaRPr lang="en-US" sz="2400" dirty="0"/>
          </a:p>
        </p:txBody>
      </p:sp>
      <p:sp>
        <p:nvSpPr>
          <p:cNvPr id="34" name="Text 31"/>
          <p:cNvSpPr/>
          <p:nvPr/>
        </p:nvSpPr>
        <p:spPr>
          <a:xfrm>
            <a:off x="502920" y="2423160"/>
            <a:ext cx="10789920" cy="219456"/>
          </a:xfrm>
          <a:prstGeom prst="rect">
            <a:avLst/>
          </a:prstGeom>
          <a:noFill/>
          <a:ln/>
        </p:spPr>
        <p:txBody>
          <a:bodyPr wrap="square" lIns="0" tIns="0" rIns="0" bIns="0" rtlCol="0" anchor="t">
            <a:normAutofit fontScale="85000" lnSpcReduction="10000"/>
          </a:bodyPr>
          <a:lstStyle/>
          <a:p>
            <a:pPr marL="0" indent="0" algn="l">
              <a:buNone/>
            </a:pPr>
            <a:r>
              <a:rPr sz="1050" b="0">
                <a:solidFill>
                  <a:srgbClr val="B8C7D7"/>
                </a:solidFill>
                <a:latin typeface="DM Sans 14pt"/>
              </a:rPr>
              <a:t>The relevant comparison is June-to-June, not December-to-June in isolation. The full balance-sheet line includes prepaids and other receivables, while DSO is based on trade receivables only.</a:t>
            </a:r>
            <a:endParaRPr lang="en-US" sz="1050" dirty="0"/>
          </a:p>
        </p:txBody>
      </p:sp>
      <p:pic>
        <p:nvPicPr>
          <p:cNvPr id="73" name="Picture 72">
            <a:extLst>
              <a:ext uri="{FF2B5EF4-FFF2-40B4-BE49-F238E27FC236}">
                <a16:creationId xmlns:a16="http://schemas.microsoft.com/office/drawing/2014/main" id="{48238033-6E1C-7BEB-90F6-F43CAA1D8792}"/>
              </a:ext>
            </a:extLst>
          </p:cNvPr>
          <p:cNvPicPr>
            <a:picLocks noChangeAspect="1"/>
          </p:cNvPicPr>
          <p:nvPr/>
        </p:nvPicPr>
        <p:blipFill>
          <a:blip r:embed="rId3"/>
          <a:stretch/>
        </p:blipFill>
        <p:spPr>
          <a:xfrm>
            <a:off x="510983" y="266700"/>
            <a:ext cx="2226059" cy="704850"/>
          </a:xfrm>
          <a:prstGeom prst="rect">
            <a:avLst/>
          </a:prstGeom>
        </p:spPr>
      </p:pic>
      <p:sp>
        <p:nvSpPr>
          <p:cNvPr id="74" name="Rounded Rectangle 73"/>
          <p:cNvSpPr/>
          <p:nvPr/>
        </p:nvSpPr>
        <p:spPr>
          <a:xfrm>
            <a:off x="502920" y="2834640"/>
            <a:ext cx="3063240" cy="2148840"/>
          </a:xfrm>
          <a:prstGeom prst="roundRect">
            <a:avLst/>
          </a:prstGeom>
          <a:solidFill>
            <a:srgbClr val="0F2548"/>
          </a:solidFill>
          <a:ln>
            <a:solidFill>
              <a:srgbClr val="0F2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5" name="Rounded Rectangle 74"/>
          <p:cNvSpPr/>
          <p:nvPr/>
        </p:nvSpPr>
        <p:spPr>
          <a:xfrm>
            <a:off x="640080" y="2962656"/>
            <a:ext cx="685800" cy="256032"/>
          </a:xfrm>
          <a:prstGeom prst="roundRect">
            <a:avLst/>
          </a:prstGeom>
          <a:solidFill>
            <a:srgbClr val="5FC1F2"/>
          </a:solidFill>
          <a:ln>
            <a:solidFill>
              <a:srgbClr val="5FC1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100" b="1">
                <a:solidFill>
                  <a:srgbClr val="FFFFFF"/>
                </a:solidFill>
                <a:latin typeface="DM Sans 14pt"/>
              </a:rPr>
              <a:t>2024</a:t>
            </a:r>
          </a:p>
        </p:txBody>
      </p:sp>
      <p:sp>
        <p:nvSpPr>
          <p:cNvPr id="76" name="TextBox 75"/>
          <p:cNvSpPr txBox="1"/>
          <p:nvPr/>
        </p:nvSpPr>
        <p:spPr>
          <a:xfrm>
            <a:off x="667512" y="3364992"/>
            <a:ext cx="2734056" cy="182880"/>
          </a:xfrm>
          <a:prstGeom prst="rect">
            <a:avLst/>
          </a:prstGeom>
          <a:noFill/>
        </p:spPr>
        <p:txBody>
          <a:bodyPr wrap="square" lIns="0" tIns="0" rIns="0" bIns="0">
            <a:spAutoFit/>
          </a:bodyPr>
          <a:lstStyle/>
          <a:p>
            <a:r>
              <a:rPr sz="919" b="0">
                <a:solidFill>
                  <a:srgbClr val="C7D3E6"/>
                </a:solidFill>
                <a:latin typeface="DM Sans 14pt"/>
              </a:rPr>
              <a:t>H1 revenue</a:t>
            </a:r>
          </a:p>
        </p:txBody>
      </p:sp>
      <p:sp>
        <p:nvSpPr>
          <p:cNvPr id="77" name="TextBox 76"/>
          <p:cNvSpPr txBox="1"/>
          <p:nvPr/>
        </p:nvSpPr>
        <p:spPr>
          <a:xfrm>
            <a:off x="667512" y="3547872"/>
            <a:ext cx="2734056" cy="310896"/>
          </a:xfrm>
          <a:prstGeom prst="rect">
            <a:avLst/>
          </a:prstGeom>
          <a:noFill/>
        </p:spPr>
        <p:txBody>
          <a:bodyPr wrap="square" lIns="0" tIns="0" rIns="0" bIns="0">
            <a:spAutoFit/>
          </a:bodyPr>
          <a:lstStyle/>
          <a:p>
            <a:r>
              <a:rPr sz="2000" b="1">
                <a:solidFill>
                  <a:srgbClr val="FFFFFF"/>
                </a:solidFill>
                <a:latin typeface="DM Sans 14pt"/>
              </a:rPr>
              <a:t>SEK 139.5m</a:t>
            </a:r>
          </a:p>
        </p:txBody>
      </p:sp>
      <p:sp>
        <p:nvSpPr>
          <p:cNvPr id="78" name="Rectangle 77"/>
          <p:cNvSpPr/>
          <p:nvPr/>
        </p:nvSpPr>
        <p:spPr>
          <a:xfrm>
            <a:off x="667512" y="3913632"/>
            <a:ext cx="2734056" cy="12700"/>
          </a:xfrm>
          <a:prstGeom prst="rect">
            <a:avLst/>
          </a:prstGeom>
          <a:solidFill>
            <a:srgbClr val="5FC1F2"/>
          </a:solidFill>
          <a:ln>
            <a:solidFill>
              <a:srgbClr val="5FC1F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9" name="TextBox 78"/>
          <p:cNvSpPr txBox="1"/>
          <p:nvPr/>
        </p:nvSpPr>
        <p:spPr>
          <a:xfrm>
            <a:off x="667512" y="4050792"/>
            <a:ext cx="2734056" cy="228600"/>
          </a:xfrm>
          <a:prstGeom prst="rect">
            <a:avLst/>
          </a:prstGeom>
          <a:noFill/>
        </p:spPr>
        <p:txBody>
          <a:bodyPr wrap="square" lIns="0" tIns="0" rIns="0" bIns="0">
            <a:spAutoFit/>
          </a:bodyPr>
          <a:lstStyle/>
          <a:p>
            <a:r>
              <a:rPr sz="919" b="0">
                <a:solidFill>
                  <a:srgbClr val="C7D3E6"/>
                </a:solidFill>
                <a:latin typeface="DM Sans 14pt"/>
              </a:rPr>
              <a:t>Trade &amp; other receivables</a:t>
            </a:r>
          </a:p>
        </p:txBody>
      </p:sp>
      <p:sp>
        <p:nvSpPr>
          <p:cNvPr id="80" name="TextBox 79"/>
          <p:cNvSpPr txBox="1"/>
          <p:nvPr/>
        </p:nvSpPr>
        <p:spPr>
          <a:xfrm>
            <a:off x="667512" y="4261104"/>
            <a:ext cx="2734056" cy="365760"/>
          </a:xfrm>
          <a:prstGeom prst="rect">
            <a:avLst/>
          </a:prstGeom>
          <a:noFill/>
        </p:spPr>
        <p:txBody>
          <a:bodyPr wrap="square" lIns="0" tIns="0" rIns="0" bIns="0">
            <a:spAutoFit/>
          </a:bodyPr>
          <a:lstStyle/>
          <a:p>
            <a:r>
              <a:rPr sz="2000" b="1">
                <a:solidFill>
                  <a:srgbClr val="FFFFFF"/>
                </a:solidFill>
                <a:latin typeface="DM Sans 14pt"/>
              </a:rPr>
              <a:t>SEK 86.9m</a:t>
            </a:r>
          </a:p>
        </p:txBody>
      </p:sp>
      <p:sp>
        <p:nvSpPr>
          <p:cNvPr id="81" name="Rounded Rectangle 80"/>
          <p:cNvSpPr/>
          <p:nvPr/>
        </p:nvSpPr>
        <p:spPr>
          <a:xfrm>
            <a:off x="667512" y="4572000"/>
            <a:ext cx="2734056" cy="256032"/>
          </a:xfrm>
          <a:prstGeom prst="roundRect">
            <a:avLst/>
          </a:prstGeom>
          <a:solidFill>
            <a:srgbClr val="08182F"/>
          </a:solidFill>
          <a:ln>
            <a:solidFill>
              <a:srgbClr val="08182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880" b="1">
                <a:solidFill>
                  <a:srgbClr val="FFFFFF"/>
                </a:solidFill>
                <a:latin typeface="DM Sans 14pt"/>
              </a:rPr>
              <a:t>62.3% of H1 revenue</a:t>
            </a:r>
          </a:p>
        </p:txBody>
      </p:sp>
      <p:sp>
        <p:nvSpPr>
          <p:cNvPr id="82" name="Rounded Rectangle 81"/>
          <p:cNvSpPr/>
          <p:nvPr/>
        </p:nvSpPr>
        <p:spPr>
          <a:xfrm>
            <a:off x="3913632" y="2834640"/>
            <a:ext cx="3063240" cy="2148840"/>
          </a:xfrm>
          <a:prstGeom prst="roundRect">
            <a:avLst/>
          </a:prstGeom>
          <a:solidFill>
            <a:srgbClr val="0F2548"/>
          </a:solidFill>
          <a:ln>
            <a:solidFill>
              <a:srgbClr val="0F2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3" name="Rounded Rectangle 82"/>
          <p:cNvSpPr/>
          <p:nvPr/>
        </p:nvSpPr>
        <p:spPr>
          <a:xfrm>
            <a:off x="4050792" y="2962656"/>
            <a:ext cx="685800" cy="256032"/>
          </a:xfrm>
          <a:prstGeom prst="roundRect">
            <a:avLst/>
          </a:prstGeom>
          <a:solidFill>
            <a:srgbClr val="5FC1F2"/>
          </a:solidFill>
          <a:ln>
            <a:solidFill>
              <a:srgbClr val="5FC1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100" b="1">
                <a:solidFill>
                  <a:srgbClr val="FFFFFF"/>
                </a:solidFill>
                <a:latin typeface="DM Sans 14pt"/>
              </a:rPr>
              <a:t>2025</a:t>
            </a:r>
          </a:p>
        </p:txBody>
      </p:sp>
      <p:sp>
        <p:nvSpPr>
          <p:cNvPr id="84" name="TextBox 83"/>
          <p:cNvSpPr txBox="1"/>
          <p:nvPr/>
        </p:nvSpPr>
        <p:spPr>
          <a:xfrm>
            <a:off x="4078224" y="3364992"/>
            <a:ext cx="2734056" cy="182880"/>
          </a:xfrm>
          <a:prstGeom prst="rect">
            <a:avLst/>
          </a:prstGeom>
          <a:noFill/>
        </p:spPr>
        <p:txBody>
          <a:bodyPr wrap="square" lIns="0" tIns="0" rIns="0" bIns="0">
            <a:spAutoFit/>
          </a:bodyPr>
          <a:lstStyle/>
          <a:p>
            <a:r>
              <a:rPr sz="919" b="0">
                <a:solidFill>
                  <a:srgbClr val="C7D3E6"/>
                </a:solidFill>
                <a:latin typeface="DM Sans 14pt"/>
              </a:rPr>
              <a:t>H1 revenue</a:t>
            </a:r>
          </a:p>
        </p:txBody>
      </p:sp>
      <p:sp>
        <p:nvSpPr>
          <p:cNvPr id="85" name="TextBox 84"/>
          <p:cNvSpPr txBox="1"/>
          <p:nvPr/>
        </p:nvSpPr>
        <p:spPr>
          <a:xfrm>
            <a:off x="4078224" y="3547872"/>
            <a:ext cx="2734056" cy="310896"/>
          </a:xfrm>
          <a:prstGeom prst="rect">
            <a:avLst/>
          </a:prstGeom>
          <a:noFill/>
        </p:spPr>
        <p:txBody>
          <a:bodyPr wrap="square" lIns="0" tIns="0" rIns="0" bIns="0">
            <a:spAutoFit/>
          </a:bodyPr>
          <a:lstStyle/>
          <a:p>
            <a:r>
              <a:rPr sz="2000" b="1">
                <a:solidFill>
                  <a:srgbClr val="FFFFFF"/>
                </a:solidFill>
                <a:latin typeface="DM Sans 14pt"/>
              </a:rPr>
              <a:t>SEK 232.6m</a:t>
            </a:r>
          </a:p>
        </p:txBody>
      </p:sp>
      <p:sp>
        <p:nvSpPr>
          <p:cNvPr id="86" name="Rectangle 85"/>
          <p:cNvSpPr/>
          <p:nvPr/>
        </p:nvSpPr>
        <p:spPr>
          <a:xfrm>
            <a:off x="4078224" y="3913632"/>
            <a:ext cx="2734056" cy="12700"/>
          </a:xfrm>
          <a:prstGeom prst="rect">
            <a:avLst/>
          </a:prstGeom>
          <a:solidFill>
            <a:srgbClr val="5FC1F2"/>
          </a:solidFill>
          <a:ln>
            <a:solidFill>
              <a:srgbClr val="5FC1F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7" name="TextBox 86"/>
          <p:cNvSpPr txBox="1"/>
          <p:nvPr/>
        </p:nvSpPr>
        <p:spPr>
          <a:xfrm>
            <a:off x="4078224" y="4050792"/>
            <a:ext cx="2734056" cy="228600"/>
          </a:xfrm>
          <a:prstGeom prst="rect">
            <a:avLst/>
          </a:prstGeom>
          <a:noFill/>
        </p:spPr>
        <p:txBody>
          <a:bodyPr wrap="square" lIns="0" tIns="0" rIns="0" bIns="0">
            <a:spAutoFit/>
          </a:bodyPr>
          <a:lstStyle/>
          <a:p>
            <a:r>
              <a:rPr sz="919" b="0">
                <a:solidFill>
                  <a:srgbClr val="C7D3E6"/>
                </a:solidFill>
                <a:latin typeface="DM Sans 14pt"/>
              </a:rPr>
              <a:t>Trade &amp; other receivables</a:t>
            </a:r>
          </a:p>
        </p:txBody>
      </p:sp>
      <p:sp>
        <p:nvSpPr>
          <p:cNvPr id="88" name="TextBox 87"/>
          <p:cNvSpPr txBox="1"/>
          <p:nvPr/>
        </p:nvSpPr>
        <p:spPr>
          <a:xfrm>
            <a:off x="4078224" y="4261104"/>
            <a:ext cx="2734056" cy="365760"/>
          </a:xfrm>
          <a:prstGeom prst="rect">
            <a:avLst/>
          </a:prstGeom>
          <a:noFill/>
        </p:spPr>
        <p:txBody>
          <a:bodyPr wrap="square" lIns="0" tIns="0" rIns="0" bIns="0">
            <a:spAutoFit/>
          </a:bodyPr>
          <a:lstStyle/>
          <a:p>
            <a:r>
              <a:rPr sz="2000" b="1">
                <a:solidFill>
                  <a:srgbClr val="FFFFFF"/>
                </a:solidFill>
                <a:latin typeface="DM Sans 14pt"/>
              </a:rPr>
              <a:t>SEK 102.3m</a:t>
            </a:r>
          </a:p>
        </p:txBody>
      </p:sp>
      <p:sp>
        <p:nvSpPr>
          <p:cNvPr id="89" name="Rounded Rectangle 88"/>
          <p:cNvSpPr/>
          <p:nvPr/>
        </p:nvSpPr>
        <p:spPr>
          <a:xfrm>
            <a:off x="4078224" y="4572000"/>
            <a:ext cx="2734056" cy="256032"/>
          </a:xfrm>
          <a:prstGeom prst="roundRect">
            <a:avLst/>
          </a:prstGeom>
          <a:solidFill>
            <a:srgbClr val="08182F"/>
          </a:solidFill>
          <a:ln>
            <a:solidFill>
              <a:srgbClr val="08182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880" b="1">
                <a:solidFill>
                  <a:srgbClr val="FFFFFF"/>
                </a:solidFill>
                <a:latin typeface="DM Sans 14pt"/>
              </a:rPr>
              <a:t>44.0% of H1 revenue</a:t>
            </a:r>
          </a:p>
        </p:txBody>
      </p:sp>
      <p:sp>
        <p:nvSpPr>
          <p:cNvPr id="90" name="Rounded Rectangle 89"/>
          <p:cNvSpPr/>
          <p:nvPr/>
        </p:nvSpPr>
        <p:spPr>
          <a:xfrm>
            <a:off x="7324344" y="2834640"/>
            <a:ext cx="3063240" cy="2148840"/>
          </a:xfrm>
          <a:prstGeom prst="roundRect">
            <a:avLst/>
          </a:prstGeom>
          <a:solidFill>
            <a:srgbClr val="0F2548"/>
          </a:solidFill>
          <a:ln>
            <a:solidFill>
              <a:srgbClr val="0F254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1" name="Rounded Rectangle 90"/>
          <p:cNvSpPr/>
          <p:nvPr/>
        </p:nvSpPr>
        <p:spPr>
          <a:xfrm>
            <a:off x="7461504" y="2962656"/>
            <a:ext cx="685800" cy="256032"/>
          </a:xfrm>
          <a:prstGeom prst="roundRect">
            <a:avLst/>
          </a:prstGeom>
          <a:solidFill>
            <a:srgbClr val="5FC1F2"/>
          </a:solidFill>
          <a:ln>
            <a:solidFill>
              <a:srgbClr val="5FC1F2"/>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100" b="1">
                <a:solidFill>
                  <a:srgbClr val="FFFFFF"/>
                </a:solidFill>
                <a:latin typeface="DM Sans 14pt"/>
              </a:rPr>
              <a:t>2026</a:t>
            </a:r>
          </a:p>
        </p:txBody>
      </p:sp>
      <p:sp>
        <p:nvSpPr>
          <p:cNvPr id="92" name="TextBox 91"/>
          <p:cNvSpPr txBox="1"/>
          <p:nvPr/>
        </p:nvSpPr>
        <p:spPr>
          <a:xfrm>
            <a:off x="7488936" y="3364992"/>
            <a:ext cx="2734056" cy="182880"/>
          </a:xfrm>
          <a:prstGeom prst="rect">
            <a:avLst/>
          </a:prstGeom>
          <a:noFill/>
        </p:spPr>
        <p:txBody>
          <a:bodyPr wrap="square" lIns="0" tIns="0" rIns="0" bIns="0">
            <a:spAutoFit/>
          </a:bodyPr>
          <a:lstStyle/>
          <a:p>
            <a:r>
              <a:rPr sz="919" b="0">
                <a:solidFill>
                  <a:srgbClr val="C7D3E6"/>
                </a:solidFill>
                <a:latin typeface="DM Sans 14pt"/>
              </a:rPr>
              <a:t>H1 revenue</a:t>
            </a:r>
          </a:p>
        </p:txBody>
      </p:sp>
      <p:sp>
        <p:nvSpPr>
          <p:cNvPr id="93" name="TextBox 92"/>
          <p:cNvSpPr txBox="1"/>
          <p:nvPr/>
        </p:nvSpPr>
        <p:spPr>
          <a:xfrm>
            <a:off x="7488936" y="3547872"/>
            <a:ext cx="2734056" cy="310896"/>
          </a:xfrm>
          <a:prstGeom prst="rect">
            <a:avLst/>
          </a:prstGeom>
          <a:noFill/>
        </p:spPr>
        <p:txBody>
          <a:bodyPr wrap="square" lIns="0" tIns="0" rIns="0" bIns="0">
            <a:spAutoFit/>
          </a:bodyPr>
          <a:lstStyle/>
          <a:p>
            <a:r>
              <a:rPr sz="2000" b="1">
                <a:solidFill>
                  <a:srgbClr val="FFFFFF"/>
                </a:solidFill>
                <a:latin typeface="DM Sans 14pt"/>
              </a:rPr>
              <a:t>SEK 303.8m</a:t>
            </a:r>
          </a:p>
        </p:txBody>
      </p:sp>
      <p:sp>
        <p:nvSpPr>
          <p:cNvPr id="94" name="Rectangle 93"/>
          <p:cNvSpPr/>
          <p:nvPr/>
        </p:nvSpPr>
        <p:spPr>
          <a:xfrm>
            <a:off x="7488936" y="3913632"/>
            <a:ext cx="2734056" cy="12700"/>
          </a:xfrm>
          <a:prstGeom prst="rect">
            <a:avLst/>
          </a:prstGeom>
          <a:solidFill>
            <a:srgbClr val="5FC1F2"/>
          </a:solidFill>
          <a:ln>
            <a:solidFill>
              <a:srgbClr val="5FC1F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5" name="TextBox 94"/>
          <p:cNvSpPr txBox="1"/>
          <p:nvPr/>
        </p:nvSpPr>
        <p:spPr>
          <a:xfrm>
            <a:off x="7488936" y="4050792"/>
            <a:ext cx="2734056" cy="228600"/>
          </a:xfrm>
          <a:prstGeom prst="rect">
            <a:avLst/>
          </a:prstGeom>
          <a:noFill/>
        </p:spPr>
        <p:txBody>
          <a:bodyPr wrap="square" lIns="0" tIns="0" rIns="0" bIns="0">
            <a:spAutoFit/>
          </a:bodyPr>
          <a:lstStyle/>
          <a:p>
            <a:r>
              <a:rPr sz="919" b="0">
                <a:solidFill>
                  <a:srgbClr val="C7D3E6"/>
                </a:solidFill>
                <a:latin typeface="DM Sans 14pt"/>
              </a:rPr>
              <a:t>Trade &amp; other receivables</a:t>
            </a:r>
          </a:p>
        </p:txBody>
      </p:sp>
      <p:sp>
        <p:nvSpPr>
          <p:cNvPr id="96" name="TextBox 95"/>
          <p:cNvSpPr txBox="1"/>
          <p:nvPr/>
        </p:nvSpPr>
        <p:spPr>
          <a:xfrm>
            <a:off x="7488936" y="4261104"/>
            <a:ext cx="2734056" cy="365760"/>
          </a:xfrm>
          <a:prstGeom prst="rect">
            <a:avLst/>
          </a:prstGeom>
          <a:noFill/>
        </p:spPr>
        <p:txBody>
          <a:bodyPr wrap="square" lIns="0" tIns="0" rIns="0" bIns="0">
            <a:spAutoFit/>
          </a:bodyPr>
          <a:lstStyle/>
          <a:p>
            <a:r>
              <a:rPr sz="2000" b="1">
                <a:solidFill>
                  <a:srgbClr val="FFFFFF"/>
                </a:solidFill>
                <a:latin typeface="DM Sans 14pt"/>
              </a:rPr>
              <a:t>SEK 146.4m</a:t>
            </a:r>
          </a:p>
        </p:txBody>
      </p:sp>
      <p:sp>
        <p:nvSpPr>
          <p:cNvPr id="97" name="Rounded Rectangle 96"/>
          <p:cNvSpPr/>
          <p:nvPr/>
        </p:nvSpPr>
        <p:spPr>
          <a:xfrm>
            <a:off x="7488936" y="4572000"/>
            <a:ext cx="2734056" cy="256032"/>
          </a:xfrm>
          <a:prstGeom prst="roundRect">
            <a:avLst/>
          </a:prstGeom>
          <a:solidFill>
            <a:srgbClr val="08182F"/>
          </a:solidFill>
          <a:ln>
            <a:solidFill>
              <a:srgbClr val="08182F"/>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880" b="1">
                <a:solidFill>
                  <a:srgbClr val="FFFFFF"/>
                </a:solidFill>
                <a:latin typeface="DM Sans 14pt"/>
              </a:rPr>
              <a:t>48.2% of H1 revenue</a:t>
            </a:r>
          </a:p>
        </p:txBody>
      </p:sp>
      <p:sp>
        <p:nvSpPr>
          <p:cNvPr id="98" name="TextBox 97"/>
          <p:cNvSpPr txBox="1"/>
          <p:nvPr/>
        </p:nvSpPr>
        <p:spPr>
          <a:xfrm>
            <a:off x="3657600" y="3730752"/>
            <a:ext cx="201168" cy="228600"/>
          </a:xfrm>
          <a:prstGeom prst="rect">
            <a:avLst/>
          </a:prstGeom>
          <a:noFill/>
        </p:spPr>
        <p:txBody>
          <a:bodyPr wrap="square" lIns="0" tIns="0" rIns="0" bIns="0">
            <a:spAutoFit/>
          </a:bodyPr>
          <a:lstStyle/>
          <a:p>
            <a:pPr algn="ctr"/>
            <a:r>
              <a:rPr sz="1500" b="1">
                <a:solidFill>
                  <a:srgbClr val="5FC1F2"/>
                </a:solidFill>
                <a:latin typeface="DM Sans 14pt"/>
              </a:rPr>
              <a:t>→</a:t>
            </a:r>
          </a:p>
        </p:txBody>
      </p:sp>
      <p:sp>
        <p:nvSpPr>
          <p:cNvPr id="99" name="TextBox 98"/>
          <p:cNvSpPr txBox="1"/>
          <p:nvPr/>
        </p:nvSpPr>
        <p:spPr>
          <a:xfrm>
            <a:off x="7068312" y="3730752"/>
            <a:ext cx="201168" cy="228600"/>
          </a:xfrm>
          <a:prstGeom prst="rect">
            <a:avLst/>
          </a:prstGeom>
          <a:noFill/>
        </p:spPr>
        <p:txBody>
          <a:bodyPr wrap="square" lIns="0" tIns="0" rIns="0" bIns="0">
            <a:spAutoFit/>
          </a:bodyPr>
          <a:lstStyle/>
          <a:p>
            <a:pPr algn="ctr"/>
            <a:r>
              <a:rPr sz="1500" b="1">
                <a:solidFill>
                  <a:srgbClr val="5FC1F2"/>
                </a:solidFill>
                <a:latin typeface="DM Sans 14pt"/>
              </a:rPr>
              <a:t>→</a:t>
            </a:r>
          </a:p>
        </p:txBody>
      </p:sp>
      <p:sp>
        <p:nvSpPr>
          <p:cNvPr id="100" name="Rounded Rectangle 99"/>
          <p:cNvSpPr/>
          <p:nvPr/>
        </p:nvSpPr>
        <p:spPr>
          <a:xfrm>
            <a:off x="502920" y="5166360"/>
            <a:ext cx="10469880" cy="713232"/>
          </a:xfrm>
          <a:prstGeom prst="roundRect">
            <a:avLst/>
          </a:prstGeom>
          <a:solidFill>
            <a:srgbClr val="08182F"/>
          </a:solidFill>
          <a:ln w="9525">
            <a:solidFill>
              <a:srgbClr val="24415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1" name="TextBox 100"/>
          <p:cNvSpPr txBox="1"/>
          <p:nvPr/>
        </p:nvSpPr>
        <p:spPr>
          <a:xfrm>
            <a:off x="713232" y="5294376"/>
            <a:ext cx="1143000" cy="164592"/>
          </a:xfrm>
          <a:prstGeom prst="rect">
            <a:avLst/>
          </a:prstGeom>
          <a:noFill/>
        </p:spPr>
        <p:txBody>
          <a:bodyPr wrap="square" lIns="0" tIns="0" rIns="0" bIns="0">
            <a:spAutoFit/>
          </a:bodyPr>
          <a:lstStyle/>
          <a:p>
            <a:r>
              <a:rPr sz="620" b="0">
                <a:solidFill>
                  <a:srgbClr val="5FC1F2"/>
                </a:solidFill>
                <a:latin typeface="JetBrains Mono"/>
              </a:rPr>
              <a:t>KEY READ</a:t>
            </a:r>
          </a:p>
        </p:txBody>
      </p:sp>
      <p:sp>
        <p:nvSpPr>
          <p:cNvPr id="102" name="TextBox 101"/>
          <p:cNvSpPr txBox="1"/>
          <p:nvPr/>
        </p:nvSpPr>
        <p:spPr>
          <a:xfrm>
            <a:off x="713232" y="5495544"/>
            <a:ext cx="5120640" cy="228600"/>
          </a:xfrm>
          <a:prstGeom prst="rect">
            <a:avLst/>
          </a:prstGeom>
          <a:noFill/>
        </p:spPr>
        <p:txBody>
          <a:bodyPr wrap="square" lIns="0" tIns="0" rIns="0" bIns="0">
            <a:spAutoFit/>
          </a:bodyPr>
          <a:lstStyle/>
          <a:p>
            <a:r>
              <a:rPr sz="1070" b="1">
                <a:solidFill>
                  <a:srgbClr val="FFFFFF"/>
                </a:solidFill>
                <a:latin typeface="DM Sans 14pt"/>
              </a:rPr>
              <a:t>Revenue has more than doubled since H1 2024 (+118%), while trade &amp; other receivables increased by roughly +68%.</a:t>
            </a:r>
          </a:p>
        </p:txBody>
      </p:sp>
      <p:sp>
        <p:nvSpPr>
          <p:cNvPr id="103" name="TextBox 102"/>
          <p:cNvSpPr txBox="1"/>
          <p:nvPr/>
        </p:nvSpPr>
        <p:spPr>
          <a:xfrm>
            <a:off x="5989320" y="5469816"/>
            <a:ext cx="4709160" cy="313676"/>
          </a:xfrm>
          <a:prstGeom prst="rect">
            <a:avLst/>
          </a:prstGeom>
          <a:noFill/>
        </p:spPr>
        <p:txBody>
          <a:bodyPr wrap="square" lIns="0" tIns="0" rIns="0" bIns="0">
            <a:spAutoFit/>
          </a:bodyPr>
          <a:lstStyle/>
          <a:p>
            <a:r>
              <a:rPr sz="1019" b="0" dirty="0">
                <a:solidFill>
                  <a:srgbClr val="C7D3E6"/>
                </a:solidFill>
                <a:latin typeface="DM Sans 14pt"/>
              </a:rPr>
              <a:t>Customer trade receivables were SEK 108.9m within the SEK 146.4m total; the </a:t>
            </a:r>
            <a:r>
              <a:rPr lang="en-US" sz="1019" b="0" dirty="0">
                <a:solidFill>
                  <a:srgbClr val="C7D3E6"/>
                </a:solidFill>
                <a:latin typeface="DM Sans 14pt"/>
              </a:rPr>
              <a:t>24m of Receivables came in from new acquisitions</a:t>
            </a:r>
            <a:r>
              <a:rPr sz="1019" b="0" dirty="0">
                <a:solidFill>
                  <a:srgbClr val="C7D3E6"/>
                </a:solidFill>
                <a:latin typeface="DM Sans 14pt"/>
              </a:rPr>
              <a:t>.</a:t>
            </a:r>
          </a:p>
        </p:txBody>
      </p:sp>
      <p:sp>
        <p:nvSpPr>
          <p:cNvPr id="104" name="Rounded Rectangle 103"/>
          <p:cNvSpPr/>
          <p:nvPr/>
        </p:nvSpPr>
        <p:spPr>
          <a:xfrm>
            <a:off x="502920" y="5989320"/>
            <a:ext cx="10469880" cy="411480"/>
          </a:xfrm>
          <a:prstGeom prst="roundRect">
            <a:avLst/>
          </a:prstGeom>
          <a:solidFill>
            <a:srgbClr val="08182F"/>
          </a:solidFill>
          <a:ln w="9525">
            <a:solidFill>
              <a:srgbClr val="24415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5" name="Rectangle 104"/>
          <p:cNvSpPr/>
          <p:nvPr/>
        </p:nvSpPr>
        <p:spPr>
          <a:xfrm>
            <a:off x="502920" y="5989320"/>
            <a:ext cx="45720" cy="411480"/>
          </a:xfrm>
          <a:prstGeom prst="rect">
            <a:avLst/>
          </a:prstGeom>
          <a:solidFill>
            <a:srgbClr val="5FC1F2"/>
          </a:solidFill>
          <a:ln>
            <a:solidFill>
              <a:srgbClr val="5FC1F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6" name="TextBox 105"/>
          <p:cNvSpPr txBox="1"/>
          <p:nvPr/>
        </p:nvSpPr>
        <p:spPr>
          <a:xfrm>
            <a:off x="658368" y="6108192"/>
            <a:ext cx="9966960" cy="146304"/>
          </a:xfrm>
          <a:prstGeom prst="rect">
            <a:avLst/>
          </a:prstGeom>
          <a:noFill/>
        </p:spPr>
        <p:txBody>
          <a:bodyPr wrap="square" lIns="0" tIns="0" rIns="0" bIns="0">
            <a:spAutoFit/>
          </a:bodyPr>
          <a:lstStyle/>
          <a:p>
            <a:r>
              <a:rPr sz="880" b="1">
                <a:solidFill>
                  <a:srgbClr val="5FC1F2"/>
                </a:solidFill>
                <a:latin typeface="DM Sans 14pt"/>
              </a:rPr>
              <a:t>INVESTOR TAKEAWAY: </a:t>
            </a:r>
            <a:r>
              <a:rPr sz="880" b="1">
                <a:solidFill>
                  <a:srgbClr val="FFFFFF"/>
                </a:solidFill>
                <a:latin typeface="DM Sans 14pt"/>
              </a:rPr>
              <a:t>June working capital is historically elevated. In 2026, DSO improved from 79.3 days to 65.4 days year-on-year, supporting the timing/growth explanation.</a:t>
            </a:r>
          </a:p>
        </p:txBody>
      </p:sp>
      <p:sp>
        <p:nvSpPr>
          <p:cNvPr id="107" name="Rectangle 106"/>
          <p:cNvSpPr/>
          <p:nvPr/>
        </p:nvSpPr>
        <p:spPr>
          <a:xfrm>
            <a:off x="502920" y="5166360"/>
            <a:ext cx="45720" cy="713232"/>
          </a:xfrm>
          <a:prstGeom prst="rect">
            <a:avLst/>
          </a:prstGeom>
          <a:solidFill>
            <a:srgbClr val="5FC1F2"/>
          </a:solidFill>
          <a:ln>
            <a:solidFill>
              <a:srgbClr val="5FC1F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3">
    <p:bg>
      <p:bgPr>
        <a:solidFill>
          <a:srgbClr val="061222"/>
        </a:solidFill>
        <a:effectLst/>
      </p:bgPr>
    </p:bg>
    <p:spTree>
      <p:nvGrpSpPr>
        <p:cNvPr id="1" name=""/>
        <p:cNvGrpSpPr/>
        <p:nvPr/>
      </p:nvGrpSpPr>
      <p:grpSpPr>
        <a:xfrm>
          <a:off x="0" y="0"/>
          <a:ext cx="0" cy="0"/>
          <a:chOff x="0" y="0"/>
          <a:chExt cx="0" cy="0"/>
        </a:xfrm>
      </p:grpSpPr>
      <p:sp>
        <p:nvSpPr>
          <p:cNvPr id="2" name="Shape 0"/>
          <p:cNvSpPr/>
          <p:nvPr/>
        </p:nvSpPr>
        <p:spPr>
          <a:xfrm>
            <a:off x="0" y="0"/>
            <a:ext cx="73152" cy="6858000"/>
          </a:xfrm>
          <a:prstGeom prst="rect">
            <a:avLst/>
          </a:prstGeom>
          <a:solidFill>
            <a:srgbClr val="3DA8E0"/>
          </a:solidFill>
          <a:ln w="12700">
            <a:solidFill>
              <a:srgbClr val="3DA8E0">
                <a:alpha val="0"/>
              </a:srgbClr>
            </a:solidFill>
            <a:prstDash val="solid"/>
          </a:ln>
        </p:spPr>
        <p:txBody>
          <a:bodyPr/>
          <a:lstStyle/>
          <a:p>
            <a:endParaRPr lang="en-US"/>
          </a:p>
        </p:txBody>
      </p:sp>
      <p:sp>
        <p:nvSpPr>
          <p:cNvPr id="3" name="Shape 1"/>
          <p:cNvSpPr/>
          <p:nvPr/>
        </p:nvSpPr>
        <p:spPr>
          <a:xfrm>
            <a:off x="548640" y="0"/>
            <a:ext cx="0" cy="6858000"/>
          </a:xfrm>
          <a:prstGeom prst="line">
            <a:avLst/>
          </a:prstGeom>
          <a:noFill/>
          <a:ln w="12700">
            <a:solidFill>
              <a:srgbClr val="24415F">
                <a:alpha val="24000"/>
              </a:srgbClr>
            </a:solidFill>
            <a:prstDash val="solid"/>
          </a:ln>
        </p:spPr>
        <p:txBody>
          <a:bodyPr/>
          <a:lstStyle/>
          <a:p>
            <a:endParaRPr lang="en-US"/>
          </a:p>
        </p:txBody>
      </p:sp>
      <p:sp>
        <p:nvSpPr>
          <p:cNvPr id="4" name="Shape 2"/>
          <p:cNvSpPr/>
          <p:nvPr/>
        </p:nvSpPr>
        <p:spPr>
          <a:xfrm>
            <a:off x="1371600" y="0"/>
            <a:ext cx="0" cy="6858000"/>
          </a:xfrm>
          <a:prstGeom prst="line">
            <a:avLst/>
          </a:prstGeom>
          <a:noFill/>
          <a:ln w="12700">
            <a:solidFill>
              <a:srgbClr val="24415F">
                <a:alpha val="24000"/>
              </a:srgbClr>
            </a:solidFill>
            <a:prstDash val="solid"/>
          </a:ln>
        </p:spPr>
        <p:txBody>
          <a:bodyPr/>
          <a:lstStyle/>
          <a:p>
            <a:endParaRPr lang="en-US"/>
          </a:p>
        </p:txBody>
      </p:sp>
      <p:sp>
        <p:nvSpPr>
          <p:cNvPr id="5" name="Shape 3"/>
          <p:cNvSpPr/>
          <p:nvPr/>
        </p:nvSpPr>
        <p:spPr>
          <a:xfrm>
            <a:off x="2194560" y="0"/>
            <a:ext cx="0" cy="6858000"/>
          </a:xfrm>
          <a:prstGeom prst="line">
            <a:avLst/>
          </a:prstGeom>
          <a:noFill/>
          <a:ln w="12700">
            <a:solidFill>
              <a:srgbClr val="24415F">
                <a:alpha val="24000"/>
              </a:srgbClr>
            </a:solidFill>
            <a:prstDash val="solid"/>
          </a:ln>
        </p:spPr>
        <p:txBody>
          <a:bodyPr/>
          <a:lstStyle/>
          <a:p>
            <a:endParaRPr lang="en-US"/>
          </a:p>
        </p:txBody>
      </p:sp>
      <p:sp>
        <p:nvSpPr>
          <p:cNvPr id="6" name="Shape 4"/>
          <p:cNvSpPr/>
          <p:nvPr/>
        </p:nvSpPr>
        <p:spPr>
          <a:xfrm>
            <a:off x="3017520" y="0"/>
            <a:ext cx="0" cy="6858000"/>
          </a:xfrm>
          <a:prstGeom prst="line">
            <a:avLst/>
          </a:prstGeom>
          <a:noFill/>
          <a:ln w="12700">
            <a:solidFill>
              <a:srgbClr val="24415F">
                <a:alpha val="24000"/>
              </a:srgbClr>
            </a:solidFill>
            <a:prstDash val="solid"/>
          </a:ln>
        </p:spPr>
        <p:txBody>
          <a:bodyPr/>
          <a:lstStyle/>
          <a:p>
            <a:endParaRPr lang="en-US"/>
          </a:p>
        </p:txBody>
      </p:sp>
      <p:sp>
        <p:nvSpPr>
          <p:cNvPr id="7" name="Shape 5"/>
          <p:cNvSpPr/>
          <p:nvPr/>
        </p:nvSpPr>
        <p:spPr>
          <a:xfrm>
            <a:off x="3840480" y="0"/>
            <a:ext cx="0" cy="6858000"/>
          </a:xfrm>
          <a:prstGeom prst="line">
            <a:avLst/>
          </a:prstGeom>
          <a:noFill/>
          <a:ln w="12700">
            <a:solidFill>
              <a:srgbClr val="24415F">
                <a:alpha val="24000"/>
              </a:srgbClr>
            </a:solidFill>
            <a:prstDash val="solid"/>
          </a:ln>
        </p:spPr>
        <p:txBody>
          <a:bodyPr/>
          <a:lstStyle/>
          <a:p>
            <a:endParaRPr lang="en-US"/>
          </a:p>
        </p:txBody>
      </p:sp>
      <p:sp>
        <p:nvSpPr>
          <p:cNvPr id="8" name="Shape 6"/>
          <p:cNvSpPr/>
          <p:nvPr/>
        </p:nvSpPr>
        <p:spPr>
          <a:xfrm>
            <a:off x="4663440" y="0"/>
            <a:ext cx="0" cy="6858000"/>
          </a:xfrm>
          <a:prstGeom prst="line">
            <a:avLst/>
          </a:prstGeom>
          <a:noFill/>
          <a:ln w="12700">
            <a:solidFill>
              <a:srgbClr val="24415F">
                <a:alpha val="24000"/>
              </a:srgbClr>
            </a:solidFill>
            <a:prstDash val="solid"/>
          </a:ln>
        </p:spPr>
        <p:txBody>
          <a:bodyPr/>
          <a:lstStyle/>
          <a:p>
            <a:endParaRPr lang="en-US"/>
          </a:p>
        </p:txBody>
      </p:sp>
      <p:sp>
        <p:nvSpPr>
          <p:cNvPr id="9" name="Shape 7"/>
          <p:cNvSpPr/>
          <p:nvPr/>
        </p:nvSpPr>
        <p:spPr>
          <a:xfrm>
            <a:off x="5486400" y="0"/>
            <a:ext cx="0" cy="6858000"/>
          </a:xfrm>
          <a:prstGeom prst="line">
            <a:avLst/>
          </a:prstGeom>
          <a:noFill/>
          <a:ln w="12700">
            <a:solidFill>
              <a:srgbClr val="24415F">
                <a:alpha val="24000"/>
              </a:srgbClr>
            </a:solidFill>
            <a:prstDash val="solid"/>
          </a:ln>
        </p:spPr>
        <p:txBody>
          <a:bodyPr/>
          <a:lstStyle/>
          <a:p>
            <a:endParaRPr lang="en-US"/>
          </a:p>
        </p:txBody>
      </p:sp>
      <p:sp>
        <p:nvSpPr>
          <p:cNvPr id="10" name="Shape 8"/>
          <p:cNvSpPr/>
          <p:nvPr/>
        </p:nvSpPr>
        <p:spPr>
          <a:xfrm>
            <a:off x="6309360" y="0"/>
            <a:ext cx="0" cy="6858000"/>
          </a:xfrm>
          <a:prstGeom prst="line">
            <a:avLst/>
          </a:prstGeom>
          <a:noFill/>
          <a:ln w="12700">
            <a:solidFill>
              <a:srgbClr val="24415F">
                <a:alpha val="24000"/>
              </a:srgbClr>
            </a:solidFill>
            <a:prstDash val="solid"/>
          </a:ln>
        </p:spPr>
        <p:txBody>
          <a:bodyPr/>
          <a:lstStyle/>
          <a:p>
            <a:endParaRPr lang="en-US"/>
          </a:p>
        </p:txBody>
      </p:sp>
      <p:sp>
        <p:nvSpPr>
          <p:cNvPr id="11" name="Shape 9"/>
          <p:cNvSpPr/>
          <p:nvPr/>
        </p:nvSpPr>
        <p:spPr>
          <a:xfrm>
            <a:off x="7132320" y="0"/>
            <a:ext cx="0" cy="6858000"/>
          </a:xfrm>
          <a:prstGeom prst="line">
            <a:avLst/>
          </a:prstGeom>
          <a:noFill/>
          <a:ln w="12700">
            <a:solidFill>
              <a:srgbClr val="24415F">
                <a:alpha val="24000"/>
              </a:srgbClr>
            </a:solidFill>
            <a:prstDash val="solid"/>
          </a:ln>
        </p:spPr>
        <p:txBody>
          <a:bodyPr/>
          <a:lstStyle/>
          <a:p>
            <a:endParaRPr lang="en-US"/>
          </a:p>
        </p:txBody>
      </p:sp>
      <p:sp>
        <p:nvSpPr>
          <p:cNvPr id="12" name="Shape 10"/>
          <p:cNvSpPr/>
          <p:nvPr/>
        </p:nvSpPr>
        <p:spPr>
          <a:xfrm>
            <a:off x="7955280" y="0"/>
            <a:ext cx="0" cy="6858000"/>
          </a:xfrm>
          <a:prstGeom prst="line">
            <a:avLst/>
          </a:prstGeom>
          <a:noFill/>
          <a:ln w="12700">
            <a:solidFill>
              <a:srgbClr val="24415F">
                <a:alpha val="24000"/>
              </a:srgbClr>
            </a:solidFill>
            <a:prstDash val="solid"/>
          </a:ln>
        </p:spPr>
        <p:txBody>
          <a:bodyPr/>
          <a:lstStyle/>
          <a:p>
            <a:endParaRPr lang="en-US"/>
          </a:p>
        </p:txBody>
      </p:sp>
      <p:sp>
        <p:nvSpPr>
          <p:cNvPr id="13" name="Shape 11"/>
          <p:cNvSpPr/>
          <p:nvPr/>
        </p:nvSpPr>
        <p:spPr>
          <a:xfrm>
            <a:off x="8778240" y="0"/>
            <a:ext cx="0" cy="6858000"/>
          </a:xfrm>
          <a:prstGeom prst="line">
            <a:avLst/>
          </a:prstGeom>
          <a:noFill/>
          <a:ln w="12700">
            <a:solidFill>
              <a:srgbClr val="24415F">
                <a:alpha val="24000"/>
              </a:srgbClr>
            </a:solidFill>
            <a:prstDash val="solid"/>
          </a:ln>
        </p:spPr>
        <p:txBody>
          <a:bodyPr/>
          <a:lstStyle/>
          <a:p>
            <a:endParaRPr lang="en-US"/>
          </a:p>
        </p:txBody>
      </p:sp>
      <p:sp>
        <p:nvSpPr>
          <p:cNvPr id="14" name="Shape 12"/>
          <p:cNvSpPr/>
          <p:nvPr/>
        </p:nvSpPr>
        <p:spPr>
          <a:xfrm>
            <a:off x="9601200" y="0"/>
            <a:ext cx="0" cy="6858000"/>
          </a:xfrm>
          <a:prstGeom prst="line">
            <a:avLst/>
          </a:prstGeom>
          <a:noFill/>
          <a:ln w="12700">
            <a:solidFill>
              <a:srgbClr val="24415F">
                <a:alpha val="24000"/>
              </a:srgbClr>
            </a:solidFill>
            <a:prstDash val="solid"/>
          </a:ln>
        </p:spPr>
        <p:txBody>
          <a:bodyPr/>
          <a:lstStyle/>
          <a:p>
            <a:endParaRPr lang="en-US"/>
          </a:p>
        </p:txBody>
      </p:sp>
      <p:sp>
        <p:nvSpPr>
          <p:cNvPr id="15" name="Shape 13"/>
          <p:cNvSpPr/>
          <p:nvPr/>
        </p:nvSpPr>
        <p:spPr>
          <a:xfrm>
            <a:off x="10424160" y="0"/>
            <a:ext cx="0" cy="6858000"/>
          </a:xfrm>
          <a:prstGeom prst="line">
            <a:avLst/>
          </a:prstGeom>
          <a:noFill/>
          <a:ln w="12700">
            <a:solidFill>
              <a:srgbClr val="24415F">
                <a:alpha val="24000"/>
              </a:srgbClr>
            </a:solidFill>
            <a:prstDash val="solid"/>
          </a:ln>
        </p:spPr>
        <p:txBody>
          <a:bodyPr/>
          <a:lstStyle/>
          <a:p>
            <a:endParaRPr lang="en-US"/>
          </a:p>
        </p:txBody>
      </p:sp>
      <p:sp>
        <p:nvSpPr>
          <p:cNvPr id="16" name="Shape 14"/>
          <p:cNvSpPr/>
          <p:nvPr/>
        </p:nvSpPr>
        <p:spPr>
          <a:xfrm>
            <a:off x="11247120" y="0"/>
            <a:ext cx="0" cy="6858000"/>
          </a:xfrm>
          <a:prstGeom prst="line">
            <a:avLst/>
          </a:prstGeom>
          <a:noFill/>
          <a:ln w="12700">
            <a:solidFill>
              <a:srgbClr val="24415F">
                <a:alpha val="24000"/>
              </a:srgbClr>
            </a:solidFill>
            <a:prstDash val="solid"/>
          </a:ln>
        </p:spPr>
        <p:txBody>
          <a:bodyPr/>
          <a:lstStyle/>
          <a:p>
            <a:endParaRPr lang="en-US"/>
          </a:p>
        </p:txBody>
      </p:sp>
      <p:sp>
        <p:nvSpPr>
          <p:cNvPr id="17" name="Shape 15"/>
          <p:cNvSpPr/>
          <p:nvPr/>
        </p:nvSpPr>
        <p:spPr>
          <a:xfrm>
            <a:off x="12070080" y="0"/>
            <a:ext cx="0" cy="6858000"/>
          </a:xfrm>
          <a:prstGeom prst="line">
            <a:avLst/>
          </a:prstGeom>
          <a:noFill/>
          <a:ln w="12700">
            <a:solidFill>
              <a:srgbClr val="24415F">
                <a:alpha val="24000"/>
              </a:srgbClr>
            </a:solidFill>
            <a:prstDash val="solid"/>
          </a:ln>
        </p:spPr>
        <p:txBody>
          <a:bodyPr/>
          <a:lstStyle/>
          <a:p>
            <a:endParaRPr lang="en-US"/>
          </a:p>
        </p:txBody>
      </p:sp>
      <p:sp>
        <p:nvSpPr>
          <p:cNvPr id="18" name="Shape 16"/>
          <p:cNvSpPr/>
          <p:nvPr/>
        </p:nvSpPr>
        <p:spPr>
          <a:xfrm>
            <a:off x="0" y="320040"/>
            <a:ext cx="12191695" cy="0"/>
          </a:xfrm>
          <a:prstGeom prst="line">
            <a:avLst/>
          </a:prstGeom>
          <a:noFill/>
          <a:ln w="12700">
            <a:solidFill>
              <a:srgbClr val="24415F">
                <a:alpha val="20000"/>
              </a:srgbClr>
            </a:solidFill>
            <a:prstDash val="solid"/>
          </a:ln>
        </p:spPr>
        <p:txBody>
          <a:bodyPr/>
          <a:lstStyle/>
          <a:p>
            <a:endParaRPr lang="en-US"/>
          </a:p>
        </p:txBody>
      </p:sp>
      <p:sp>
        <p:nvSpPr>
          <p:cNvPr id="19" name="Shape 17"/>
          <p:cNvSpPr/>
          <p:nvPr/>
        </p:nvSpPr>
        <p:spPr>
          <a:xfrm>
            <a:off x="0" y="1143000"/>
            <a:ext cx="12191695" cy="0"/>
          </a:xfrm>
          <a:prstGeom prst="line">
            <a:avLst/>
          </a:prstGeom>
          <a:noFill/>
          <a:ln w="12700">
            <a:solidFill>
              <a:srgbClr val="24415F">
                <a:alpha val="20000"/>
              </a:srgbClr>
            </a:solidFill>
            <a:prstDash val="solid"/>
          </a:ln>
        </p:spPr>
        <p:txBody>
          <a:bodyPr/>
          <a:lstStyle/>
          <a:p>
            <a:endParaRPr lang="en-US"/>
          </a:p>
        </p:txBody>
      </p:sp>
      <p:sp>
        <p:nvSpPr>
          <p:cNvPr id="20" name="Shape 18"/>
          <p:cNvSpPr/>
          <p:nvPr/>
        </p:nvSpPr>
        <p:spPr>
          <a:xfrm>
            <a:off x="0" y="1965960"/>
            <a:ext cx="12191695" cy="0"/>
          </a:xfrm>
          <a:prstGeom prst="line">
            <a:avLst/>
          </a:prstGeom>
          <a:noFill/>
          <a:ln w="12700">
            <a:solidFill>
              <a:srgbClr val="24415F">
                <a:alpha val="20000"/>
              </a:srgbClr>
            </a:solidFill>
            <a:prstDash val="solid"/>
          </a:ln>
        </p:spPr>
        <p:txBody>
          <a:bodyPr/>
          <a:lstStyle/>
          <a:p>
            <a:endParaRPr lang="en-US"/>
          </a:p>
        </p:txBody>
      </p:sp>
      <p:sp>
        <p:nvSpPr>
          <p:cNvPr id="21" name="Shape 19"/>
          <p:cNvSpPr/>
          <p:nvPr/>
        </p:nvSpPr>
        <p:spPr>
          <a:xfrm>
            <a:off x="0" y="2788920"/>
            <a:ext cx="12191695" cy="0"/>
          </a:xfrm>
          <a:prstGeom prst="line">
            <a:avLst/>
          </a:prstGeom>
          <a:noFill/>
          <a:ln w="12700">
            <a:solidFill>
              <a:srgbClr val="24415F">
                <a:alpha val="20000"/>
              </a:srgbClr>
            </a:solidFill>
            <a:prstDash val="solid"/>
          </a:ln>
        </p:spPr>
        <p:txBody>
          <a:bodyPr/>
          <a:lstStyle/>
          <a:p>
            <a:endParaRPr lang="en-US"/>
          </a:p>
        </p:txBody>
      </p:sp>
      <p:sp>
        <p:nvSpPr>
          <p:cNvPr id="22" name="Shape 20"/>
          <p:cNvSpPr/>
          <p:nvPr/>
        </p:nvSpPr>
        <p:spPr>
          <a:xfrm>
            <a:off x="0" y="3611880"/>
            <a:ext cx="12191695" cy="0"/>
          </a:xfrm>
          <a:prstGeom prst="line">
            <a:avLst/>
          </a:prstGeom>
          <a:noFill/>
          <a:ln w="12700">
            <a:solidFill>
              <a:srgbClr val="24415F">
                <a:alpha val="20000"/>
              </a:srgbClr>
            </a:solidFill>
            <a:prstDash val="solid"/>
          </a:ln>
        </p:spPr>
        <p:txBody>
          <a:bodyPr/>
          <a:lstStyle/>
          <a:p>
            <a:endParaRPr lang="en-US"/>
          </a:p>
        </p:txBody>
      </p:sp>
      <p:sp>
        <p:nvSpPr>
          <p:cNvPr id="23" name="Shape 21"/>
          <p:cNvSpPr/>
          <p:nvPr/>
        </p:nvSpPr>
        <p:spPr>
          <a:xfrm>
            <a:off x="0" y="4434840"/>
            <a:ext cx="12191695" cy="0"/>
          </a:xfrm>
          <a:prstGeom prst="line">
            <a:avLst/>
          </a:prstGeom>
          <a:noFill/>
          <a:ln w="12700">
            <a:solidFill>
              <a:srgbClr val="24415F">
                <a:alpha val="20000"/>
              </a:srgbClr>
            </a:solidFill>
            <a:prstDash val="solid"/>
          </a:ln>
        </p:spPr>
        <p:txBody>
          <a:bodyPr/>
          <a:lstStyle/>
          <a:p>
            <a:endParaRPr lang="en-US"/>
          </a:p>
        </p:txBody>
      </p:sp>
      <p:sp>
        <p:nvSpPr>
          <p:cNvPr id="24" name="Shape 22"/>
          <p:cNvSpPr/>
          <p:nvPr/>
        </p:nvSpPr>
        <p:spPr>
          <a:xfrm>
            <a:off x="0" y="5257800"/>
            <a:ext cx="12191695" cy="0"/>
          </a:xfrm>
          <a:prstGeom prst="line">
            <a:avLst/>
          </a:prstGeom>
          <a:noFill/>
          <a:ln w="12700">
            <a:solidFill>
              <a:srgbClr val="24415F">
                <a:alpha val="20000"/>
              </a:srgbClr>
            </a:solidFill>
            <a:prstDash val="solid"/>
          </a:ln>
        </p:spPr>
        <p:txBody>
          <a:bodyPr/>
          <a:lstStyle/>
          <a:p>
            <a:endParaRPr lang="en-US"/>
          </a:p>
        </p:txBody>
      </p:sp>
      <p:sp>
        <p:nvSpPr>
          <p:cNvPr id="25" name="Shape 23"/>
          <p:cNvSpPr/>
          <p:nvPr/>
        </p:nvSpPr>
        <p:spPr>
          <a:xfrm>
            <a:off x="0" y="6080760"/>
            <a:ext cx="12191695" cy="0"/>
          </a:xfrm>
          <a:prstGeom prst="line">
            <a:avLst/>
          </a:prstGeom>
          <a:noFill/>
          <a:ln w="12700">
            <a:solidFill>
              <a:srgbClr val="24415F">
                <a:alpha val="20000"/>
              </a:srgbClr>
            </a:solidFill>
            <a:prstDash val="solid"/>
          </a:ln>
        </p:spPr>
        <p:txBody>
          <a:bodyPr/>
          <a:lstStyle/>
          <a:p>
            <a:endParaRPr lang="en-US"/>
          </a:p>
        </p:txBody>
      </p:sp>
      <p:sp>
        <p:nvSpPr>
          <p:cNvPr id="27" name="Text 24"/>
          <p:cNvSpPr/>
          <p:nvPr/>
        </p:nvSpPr>
        <p:spPr>
          <a:xfrm>
            <a:off x="8869680" y="384048"/>
            <a:ext cx="2834640" cy="146304"/>
          </a:xfrm>
          <a:prstGeom prst="rect">
            <a:avLst/>
          </a:prstGeom>
          <a:noFill/>
          <a:ln/>
        </p:spPr>
        <p:txBody>
          <a:bodyPr wrap="square" lIns="0" tIns="0" rIns="0" bIns="0" rtlCol="0" anchor="t">
            <a:normAutofit/>
          </a:bodyPr>
          <a:lstStyle/>
          <a:p>
            <a:pPr marL="0" indent="0" algn="r">
              <a:buNone/>
            </a:pPr>
            <a:r>
              <a:rPr lang="en-US" sz="680" dirty="0">
                <a:solidFill>
                  <a:srgbClr val="5FC1F2"/>
                </a:solidFill>
                <a:latin typeface="JetBrains Mono" pitchFamily="34" charset="0"/>
                <a:ea typeface="JetBrains Mono" pitchFamily="34" charset="-122"/>
                <a:cs typeface="JetBrains Mono" pitchFamily="34" charset="-120"/>
              </a:rPr>
              <a:t>INVESTOR BRIEFING • AUG 2026</a:t>
            </a:r>
            <a:endParaRPr lang="en-US" sz="680" dirty="0"/>
          </a:p>
        </p:txBody>
      </p:sp>
      <p:sp>
        <p:nvSpPr>
          <p:cNvPr id="28" name="Text 25"/>
          <p:cNvSpPr/>
          <p:nvPr/>
        </p:nvSpPr>
        <p:spPr>
          <a:xfrm>
            <a:off x="8732520" y="621792"/>
            <a:ext cx="2971800" cy="146304"/>
          </a:xfrm>
          <a:prstGeom prst="rect">
            <a:avLst/>
          </a:prstGeom>
          <a:noFill/>
          <a:ln/>
        </p:spPr>
        <p:txBody>
          <a:bodyPr wrap="square" lIns="0" tIns="0" rIns="0" bIns="0" rtlCol="0" anchor="t">
            <a:normAutofit/>
          </a:bodyPr>
          <a:lstStyle/>
          <a:p>
            <a:pPr marL="0" indent="0" algn="r">
              <a:buNone/>
            </a:pPr>
            <a:r>
              <a:rPr lang="en-US" sz="720" dirty="0">
                <a:solidFill>
                  <a:srgbClr val="8FA0BC"/>
                </a:solidFill>
                <a:latin typeface="DM Sans 14pt" pitchFamily="34" charset="0"/>
                <a:ea typeface="DM Sans 14pt" pitchFamily="34" charset="-122"/>
                <a:cs typeface="DM Sans 14pt" pitchFamily="34" charset="-120"/>
              </a:rPr>
              <a:t>Nasdaq First North · Stockholm · OTCQX</a:t>
            </a:r>
            <a:endParaRPr lang="en-US" sz="720" dirty="0"/>
          </a:p>
        </p:txBody>
      </p:sp>
      <p:sp>
        <p:nvSpPr>
          <p:cNvPr id="29" name="Shape 26"/>
          <p:cNvSpPr/>
          <p:nvPr/>
        </p:nvSpPr>
        <p:spPr>
          <a:xfrm>
            <a:off x="502920" y="1051560"/>
            <a:ext cx="11201400" cy="0"/>
          </a:xfrm>
          <a:prstGeom prst="line">
            <a:avLst/>
          </a:prstGeom>
          <a:noFill/>
          <a:ln w="12700">
            <a:solidFill>
              <a:srgbClr val="7A8CA8">
                <a:alpha val="42000"/>
              </a:srgbClr>
            </a:solidFill>
            <a:prstDash val="solid"/>
          </a:ln>
        </p:spPr>
        <p:txBody>
          <a:bodyPr/>
          <a:lstStyle/>
          <a:p>
            <a:endParaRPr lang="en-US"/>
          </a:p>
        </p:txBody>
      </p:sp>
      <p:sp>
        <p:nvSpPr>
          <p:cNvPr id="30" name="Text 27"/>
          <p:cNvSpPr/>
          <p:nvPr/>
        </p:nvSpPr>
        <p:spPr>
          <a:xfrm>
            <a:off x="502920" y="6501384"/>
            <a:ext cx="3840480" cy="128016"/>
          </a:xfrm>
          <a:prstGeom prst="rect">
            <a:avLst/>
          </a:prstGeom>
          <a:noFill/>
          <a:ln/>
        </p:spPr>
        <p:txBody>
          <a:bodyPr wrap="square" lIns="0" tIns="0" rIns="0" bIns="0" rtlCol="0" anchor="t">
            <a:normAutofit/>
          </a:bodyPr>
          <a:lstStyle/>
          <a:p>
            <a:pPr marL="0" indent="0" algn="l">
              <a:buNone/>
            </a:pPr>
            <a:r>
              <a:rPr lang="en-US" sz="580" dirty="0">
                <a:solidFill>
                  <a:srgbClr val="8FA0BC"/>
                </a:solidFill>
                <a:latin typeface="JetBrains Mono" pitchFamily="34" charset="0"/>
                <a:ea typeface="JetBrains Mono" pitchFamily="34" charset="-122"/>
                <a:cs typeface="JetBrains Mono" pitchFamily="34" charset="-120"/>
              </a:rPr>
              <a:t>A GLOBAL AI TECHNOLOGY PLATFORM • WPTG.AI</a:t>
            </a:r>
            <a:endParaRPr lang="en-US" sz="580" dirty="0"/>
          </a:p>
        </p:txBody>
      </p:sp>
      <p:sp>
        <p:nvSpPr>
          <p:cNvPr id="31" name="Text 28"/>
          <p:cNvSpPr/>
          <p:nvPr/>
        </p:nvSpPr>
        <p:spPr>
          <a:xfrm>
            <a:off x="11338560" y="6501384"/>
            <a:ext cx="365760" cy="128016"/>
          </a:xfrm>
          <a:prstGeom prst="rect">
            <a:avLst/>
          </a:prstGeom>
          <a:noFill/>
          <a:ln/>
        </p:spPr>
        <p:txBody>
          <a:bodyPr wrap="square" lIns="0" tIns="0" rIns="0" bIns="0" rtlCol="0" anchor="t">
            <a:normAutofit/>
          </a:bodyPr>
          <a:lstStyle/>
          <a:p>
            <a:pPr marL="0" indent="0" algn="r">
              <a:buNone/>
            </a:pPr>
            <a:r>
              <a:rPr lang="en-US" sz="580" dirty="0">
                <a:solidFill>
                  <a:srgbClr val="8FA0BC"/>
                </a:solidFill>
                <a:latin typeface="JetBrains Mono" pitchFamily="34" charset="0"/>
                <a:ea typeface="JetBrains Mono" pitchFamily="34" charset="-122"/>
                <a:cs typeface="JetBrains Mono" pitchFamily="34" charset="-120"/>
              </a:rPr>
              <a:t>03 / 07</a:t>
            </a:r>
            <a:endParaRPr lang="en-US" sz="580" dirty="0"/>
          </a:p>
        </p:txBody>
      </p:sp>
      <p:sp>
        <p:nvSpPr>
          <p:cNvPr id="32" name="Text 29"/>
          <p:cNvSpPr/>
          <p:nvPr/>
        </p:nvSpPr>
        <p:spPr>
          <a:xfrm>
            <a:off x="502920" y="1335024"/>
            <a:ext cx="7315200" cy="182880"/>
          </a:xfrm>
          <a:prstGeom prst="rect">
            <a:avLst/>
          </a:prstGeom>
          <a:noFill/>
          <a:ln/>
        </p:spPr>
        <p:txBody>
          <a:bodyPr wrap="square" lIns="0" tIns="0" rIns="0" bIns="0" rtlCol="0" anchor="t">
            <a:normAutofit/>
          </a:bodyPr>
          <a:lstStyle/>
          <a:p>
            <a:pPr marL="0" indent="0" algn="l">
              <a:buNone/>
            </a:pPr>
            <a:r>
              <a:rPr sz="1100" b="0" dirty="0">
                <a:solidFill>
                  <a:srgbClr val="5EC2F2"/>
                </a:solidFill>
                <a:latin typeface="JetBrains Mono"/>
              </a:rPr>
              <a:t>CASH CONVERSION</a:t>
            </a:r>
            <a:endParaRPr lang="en-US" sz="720" dirty="0">
              <a:solidFill>
                <a:srgbClr val="5EC2F2"/>
              </a:solidFill>
            </a:endParaRPr>
          </a:p>
        </p:txBody>
      </p:sp>
      <p:sp>
        <p:nvSpPr>
          <p:cNvPr id="33" name="Text 30"/>
          <p:cNvSpPr/>
          <p:nvPr/>
        </p:nvSpPr>
        <p:spPr>
          <a:xfrm>
            <a:off x="502920" y="1572768"/>
            <a:ext cx="10515600" cy="868680"/>
          </a:xfrm>
          <a:prstGeom prst="rect">
            <a:avLst/>
          </a:prstGeom>
          <a:noFill/>
          <a:ln/>
        </p:spPr>
        <p:txBody>
          <a:bodyPr wrap="square" lIns="0" tIns="0" rIns="0" bIns="0" rtlCol="0" anchor="t">
            <a:normAutofit/>
          </a:bodyPr>
          <a:lstStyle/>
          <a:p>
            <a:pPr marL="0" indent="0" algn="l">
              <a:buNone/>
            </a:pPr>
            <a:r>
              <a:rPr sz="2800" b="1">
                <a:solidFill>
                  <a:srgbClr val="FFFFFF"/>
                </a:solidFill>
                <a:latin typeface="DM Sans 14pt"/>
              </a:rPr>
              <a:t>Cash generation was held back by working-capital timing.</a:t>
            </a:r>
            <a:endParaRPr lang="en-US" sz="2400" dirty="0"/>
          </a:p>
        </p:txBody>
      </p:sp>
      <p:sp>
        <p:nvSpPr>
          <p:cNvPr id="34" name="Text 31"/>
          <p:cNvSpPr/>
          <p:nvPr/>
        </p:nvSpPr>
        <p:spPr>
          <a:xfrm>
            <a:off x="502920" y="2423160"/>
            <a:ext cx="10789920" cy="219456"/>
          </a:xfrm>
          <a:prstGeom prst="rect">
            <a:avLst/>
          </a:prstGeom>
          <a:noFill/>
          <a:ln/>
        </p:spPr>
        <p:txBody>
          <a:bodyPr wrap="square" lIns="0" tIns="0" rIns="0" bIns="0" rtlCol="0" anchor="t">
            <a:normAutofit fontScale="85000" lnSpcReduction="10000"/>
          </a:bodyPr>
          <a:lstStyle/>
          <a:p>
            <a:pPr marL="0" indent="0" algn="l">
              <a:buNone/>
            </a:pPr>
            <a:r>
              <a:rPr sz="1050" b="0">
                <a:solidFill>
                  <a:srgbClr val="B8C7D7"/>
                </a:solidFill>
                <a:latin typeface="DM Sans 14pt"/>
              </a:rPr>
              <a:t>Profitability remained strong, but H1 cash flow was absorbed by June receivables, WIP/inventory and prepayments. The collection-quality message is supported by improved DSO year-on-year.</a:t>
            </a:r>
            <a:endParaRPr lang="en-US" sz="1050" dirty="0"/>
          </a:p>
        </p:txBody>
      </p:sp>
      <p:sp>
        <p:nvSpPr>
          <p:cNvPr id="35" name="Shape 32"/>
          <p:cNvSpPr/>
          <p:nvPr/>
        </p:nvSpPr>
        <p:spPr>
          <a:xfrm>
            <a:off x="502920" y="2907792"/>
            <a:ext cx="2606040" cy="1417320"/>
          </a:xfrm>
          <a:prstGeom prst="roundRect">
            <a:avLst>
              <a:gd name="adj" fmla="val 5161"/>
            </a:avLst>
          </a:prstGeom>
          <a:solidFill>
            <a:srgbClr val="0F2548">
              <a:alpha val="95000"/>
            </a:srgbClr>
          </a:solidFill>
          <a:ln w="12700">
            <a:solidFill>
              <a:srgbClr val="5DD89C">
                <a:alpha val="56000"/>
              </a:srgbClr>
            </a:solidFill>
            <a:prstDash val="solid"/>
          </a:ln>
        </p:spPr>
        <p:txBody>
          <a:bodyPr/>
          <a:lstStyle/>
          <a:p>
            <a:endParaRPr lang="en-US"/>
          </a:p>
        </p:txBody>
      </p:sp>
      <p:sp>
        <p:nvSpPr>
          <p:cNvPr id="36" name="Shape 33"/>
          <p:cNvSpPr/>
          <p:nvPr/>
        </p:nvSpPr>
        <p:spPr>
          <a:xfrm>
            <a:off x="685800" y="3090672"/>
            <a:ext cx="201168" cy="201168"/>
          </a:xfrm>
          <a:prstGeom prst="ellipse">
            <a:avLst/>
          </a:prstGeom>
          <a:solidFill>
            <a:srgbClr val="5DD89C"/>
          </a:solidFill>
          <a:ln w="12700">
            <a:solidFill>
              <a:srgbClr val="5DD89C">
                <a:alpha val="0"/>
              </a:srgbClr>
            </a:solidFill>
            <a:prstDash val="solid"/>
          </a:ln>
        </p:spPr>
        <p:txBody>
          <a:bodyPr/>
          <a:lstStyle/>
          <a:p>
            <a:endParaRPr lang="en-US"/>
          </a:p>
        </p:txBody>
      </p:sp>
      <p:sp>
        <p:nvSpPr>
          <p:cNvPr id="37" name="Text 34"/>
          <p:cNvSpPr/>
          <p:nvPr/>
        </p:nvSpPr>
        <p:spPr>
          <a:xfrm>
            <a:off x="978408" y="3072384"/>
            <a:ext cx="196596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Profit for the period</a:t>
            </a:r>
            <a:endParaRPr lang="en-US" sz="1030" dirty="0"/>
          </a:p>
        </p:txBody>
      </p:sp>
      <p:sp>
        <p:nvSpPr>
          <p:cNvPr id="38" name="Shape 35"/>
          <p:cNvSpPr/>
          <p:nvPr/>
        </p:nvSpPr>
        <p:spPr>
          <a:xfrm>
            <a:off x="704088" y="3520440"/>
            <a:ext cx="2203704" cy="0"/>
          </a:xfrm>
          <a:prstGeom prst="line">
            <a:avLst/>
          </a:prstGeom>
          <a:noFill/>
          <a:ln w="12700">
            <a:solidFill>
              <a:srgbClr val="5DD89C">
                <a:alpha val="55000"/>
              </a:srgbClr>
            </a:solidFill>
            <a:prstDash val="solid"/>
          </a:ln>
        </p:spPr>
        <p:txBody>
          <a:bodyPr/>
          <a:lstStyle/>
          <a:p>
            <a:endParaRPr lang="en-US"/>
          </a:p>
        </p:txBody>
      </p:sp>
      <p:sp>
        <p:nvSpPr>
          <p:cNvPr id="39" name="Text 36"/>
          <p:cNvSpPr/>
          <p:nvPr/>
        </p:nvSpPr>
        <p:spPr>
          <a:xfrm>
            <a:off x="704088" y="3712464"/>
            <a:ext cx="2203704" cy="365760"/>
          </a:xfrm>
          <a:prstGeom prst="rect">
            <a:avLst/>
          </a:prstGeom>
          <a:noFill/>
          <a:ln/>
        </p:spPr>
        <p:txBody>
          <a:bodyPr wrap="square" lIns="0" tIns="0" rIns="0" bIns="0" rtlCol="0" anchor="t">
            <a:normAutofit/>
          </a:bodyPr>
          <a:lstStyle/>
          <a:p>
            <a:pPr marL="0" indent="0" algn="l">
              <a:buNone/>
            </a:pPr>
            <a:r>
              <a:rPr lang="en-US" sz="2200" b="1" dirty="0">
                <a:solidFill>
                  <a:srgbClr val="FFFFFF"/>
                </a:solidFill>
                <a:latin typeface="DM Sans 14pt" pitchFamily="34" charset="0"/>
                <a:ea typeface="DM Sans 14pt" pitchFamily="34" charset="-122"/>
                <a:cs typeface="DM Sans 14pt" pitchFamily="34" charset="-120"/>
              </a:rPr>
              <a:t>SEK 47.8m</a:t>
            </a:r>
            <a:endParaRPr lang="en-US" sz="2200" dirty="0"/>
          </a:p>
        </p:txBody>
      </p:sp>
      <p:sp>
        <p:nvSpPr>
          <p:cNvPr id="40" name="Text 37"/>
          <p:cNvSpPr/>
          <p:nvPr/>
        </p:nvSpPr>
        <p:spPr>
          <a:xfrm>
            <a:off x="704088" y="4133088"/>
            <a:ext cx="2203704" cy="118872"/>
          </a:xfrm>
          <a:prstGeom prst="rect">
            <a:avLst/>
          </a:prstGeom>
          <a:noFill/>
          <a:ln/>
        </p:spPr>
        <p:txBody>
          <a:bodyPr wrap="square" lIns="0" tIns="0" rIns="0" bIns="0" rtlCol="0" anchor="t">
            <a:normAutofit fontScale="85000" lnSpcReduction="10000"/>
          </a:bodyPr>
          <a:lstStyle/>
          <a:p>
            <a:pPr marL="0" indent="0" algn="l">
              <a:buNone/>
            </a:pPr>
            <a:r>
              <a:rPr lang="en-US" sz="870" dirty="0">
                <a:solidFill>
                  <a:srgbClr val="C7D3E6"/>
                </a:solidFill>
                <a:latin typeface="DM Sans 14pt" pitchFamily="34" charset="0"/>
                <a:ea typeface="DM Sans 14pt" pitchFamily="34" charset="-122"/>
                <a:cs typeface="DM Sans 14pt" pitchFamily="34" charset="-120"/>
              </a:rPr>
              <a:t>Starting point before working-capital movements</a:t>
            </a:r>
            <a:endParaRPr lang="en-US" sz="870" dirty="0"/>
          </a:p>
        </p:txBody>
      </p:sp>
      <p:sp>
        <p:nvSpPr>
          <p:cNvPr id="41" name="Text 38"/>
          <p:cNvSpPr/>
          <p:nvPr/>
        </p:nvSpPr>
        <p:spPr>
          <a:xfrm>
            <a:off x="3319272" y="3584448"/>
            <a:ext cx="274320" cy="182880"/>
          </a:xfrm>
          <a:prstGeom prst="rect">
            <a:avLst/>
          </a:prstGeom>
          <a:noFill/>
          <a:ln/>
        </p:spPr>
        <p:txBody>
          <a:bodyPr wrap="square" lIns="0" tIns="0" rIns="0" bIns="0" rtlCol="0" anchor="t">
            <a:normAutofit fontScale="92500" lnSpcReduction="20000"/>
          </a:bodyPr>
          <a:lstStyle/>
          <a:p>
            <a:pPr marL="0" indent="0" algn="ctr">
              <a:buNone/>
            </a:pPr>
            <a:r>
              <a:rPr lang="en-US" sz="1500" b="1" dirty="0">
                <a:solidFill>
                  <a:srgbClr val="5FC1F2"/>
                </a:solidFill>
                <a:latin typeface="DM Sans 14pt" pitchFamily="34" charset="0"/>
                <a:ea typeface="DM Sans 14pt" pitchFamily="34" charset="-122"/>
                <a:cs typeface="DM Sans 14pt" pitchFamily="34" charset="-120"/>
              </a:rPr>
              <a:t>→</a:t>
            </a:r>
            <a:endParaRPr lang="en-US" sz="1500" dirty="0"/>
          </a:p>
        </p:txBody>
      </p:sp>
      <p:sp>
        <p:nvSpPr>
          <p:cNvPr id="42" name="Shape 39"/>
          <p:cNvSpPr/>
          <p:nvPr/>
        </p:nvSpPr>
        <p:spPr>
          <a:xfrm>
            <a:off x="3675888" y="2907792"/>
            <a:ext cx="4434840" cy="1417320"/>
          </a:xfrm>
          <a:prstGeom prst="roundRect">
            <a:avLst>
              <a:gd name="adj" fmla="val 5161"/>
            </a:avLst>
          </a:prstGeom>
          <a:solidFill>
            <a:srgbClr val="08182F"/>
          </a:solidFill>
          <a:ln w="12700">
            <a:solidFill>
              <a:srgbClr val="F59E0B">
                <a:alpha val="56000"/>
              </a:srgbClr>
            </a:solidFill>
            <a:prstDash val="solid"/>
          </a:ln>
        </p:spPr>
        <p:txBody>
          <a:bodyPr/>
          <a:lstStyle/>
          <a:p>
            <a:endParaRPr lang="en-US"/>
          </a:p>
        </p:txBody>
      </p:sp>
      <p:sp>
        <p:nvSpPr>
          <p:cNvPr id="43" name="Shape 40"/>
          <p:cNvSpPr/>
          <p:nvPr/>
        </p:nvSpPr>
        <p:spPr>
          <a:xfrm>
            <a:off x="3675888" y="2907792"/>
            <a:ext cx="45720" cy="1417320"/>
          </a:xfrm>
          <a:prstGeom prst="rect">
            <a:avLst/>
          </a:prstGeom>
          <a:solidFill>
            <a:srgbClr val="F59E0B"/>
          </a:solidFill>
          <a:ln w="12700">
            <a:solidFill>
              <a:srgbClr val="F59E0B">
                <a:alpha val="0"/>
              </a:srgbClr>
            </a:solidFill>
            <a:prstDash val="solid"/>
          </a:ln>
        </p:spPr>
        <p:txBody>
          <a:bodyPr/>
          <a:lstStyle/>
          <a:p>
            <a:endParaRPr lang="en-US"/>
          </a:p>
        </p:txBody>
      </p:sp>
      <p:sp>
        <p:nvSpPr>
          <p:cNvPr id="44" name="Text 41"/>
          <p:cNvSpPr/>
          <p:nvPr/>
        </p:nvSpPr>
        <p:spPr>
          <a:xfrm>
            <a:off x="3950208" y="3136392"/>
            <a:ext cx="3886200" cy="164592"/>
          </a:xfrm>
          <a:prstGeom prst="rect">
            <a:avLst/>
          </a:prstGeom>
          <a:noFill/>
          <a:ln/>
        </p:spPr>
        <p:txBody>
          <a:bodyPr wrap="square" lIns="0" tIns="0" rIns="0" bIns="0" rtlCol="0" anchor="t">
            <a:normAutofit/>
          </a:bodyPr>
          <a:lstStyle/>
          <a:p>
            <a:pPr marL="0" indent="0" algn="l">
              <a:buNone/>
            </a:pPr>
            <a:r>
              <a:rPr lang="en-US" sz="620" dirty="0">
                <a:solidFill>
                  <a:srgbClr val="F59E0B"/>
                </a:solidFill>
                <a:latin typeface="JetBrains Mono" pitchFamily="34" charset="0"/>
                <a:ea typeface="JetBrains Mono" pitchFamily="34" charset="-122"/>
                <a:cs typeface="JetBrains Mono" pitchFamily="34" charset="-120"/>
              </a:rPr>
              <a:t>WORKING-CAPITAL ABSORPTION</a:t>
            </a:r>
            <a:endParaRPr lang="en-US" sz="620" dirty="0"/>
          </a:p>
        </p:txBody>
      </p:sp>
      <p:sp>
        <p:nvSpPr>
          <p:cNvPr id="45" name="Text 42"/>
          <p:cNvSpPr/>
          <p:nvPr/>
        </p:nvSpPr>
        <p:spPr>
          <a:xfrm>
            <a:off x="3950208" y="3456432"/>
            <a:ext cx="3886200" cy="740664"/>
          </a:xfrm>
          <a:prstGeom prst="rect">
            <a:avLst/>
          </a:prstGeom>
          <a:noFill/>
          <a:ln/>
        </p:spPr>
        <p:txBody>
          <a:bodyPr wrap="square" lIns="0" tIns="0" rIns="0" bIns="0" rtlCol="0" anchor="t">
            <a:normAutofit/>
          </a:bodyPr>
          <a:lstStyle/>
          <a:p>
            <a:pPr marL="0" indent="0" algn="l">
              <a:buNone/>
            </a:pPr>
            <a:r>
              <a:rPr lang="en-US" sz="1530" b="1" dirty="0">
                <a:solidFill>
                  <a:srgbClr val="FFFFFF"/>
                </a:solidFill>
                <a:latin typeface="DM Sans 14pt" pitchFamily="34" charset="0"/>
                <a:ea typeface="DM Sans 14pt" pitchFamily="34" charset="-122"/>
                <a:cs typeface="DM Sans 14pt" pitchFamily="34" charset="-120"/>
              </a:rPr>
              <a:t>Trade receivables: (SEK 66.7m)</a:t>
            </a:r>
            <a:endParaRPr lang="en-US" sz="1530" dirty="0"/>
          </a:p>
          <a:p>
            <a:pPr marL="0" indent="0" algn="l">
              <a:buNone/>
            </a:pPr>
            <a:r>
              <a:rPr lang="en-US" sz="1530" b="1" dirty="0">
                <a:solidFill>
                  <a:srgbClr val="FFFFFF"/>
                </a:solidFill>
                <a:latin typeface="DM Sans 14pt" pitchFamily="34" charset="0"/>
                <a:ea typeface="DM Sans 14pt" pitchFamily="34" charset="-122"/>
                <a:cs typeface="DM Sans 14pt" pitchFamily="34" charset="-120"/>
              </a:rPr>
              <a:t>Other receivables: (SEK 8.2m)</a:t>
            </a:r>
            <a:endParaRPr lang="en-US" sz="1530" dirty="0"/>
          </a:p>
          <a:p>
            <a:pPr marL="0" indent="0" algn="l">
              <a:buNone/>
            </a:pPr>
            <a:r>
              <a:rPr lang="en-US" sz="1530" b="1" dirty="0">
                <a:solidFill>
                  <a:srgbClr val="FFFFFF"/>
                </a:solidFill>
                <a:latin typeface="DM Sans 14pt" pitchFamily="34" charset="0"/>
                <a:ea typeface="DM Sans 14pt" pitchFamily="34" charset="-122"/>
                <a:cs typeface="DM Sans 14pt" pitchFamily="34" charset="-120"/>
              </a:rPr>
              <a:t>Inventory / WIP: (SEK 16.3m)</a:t>
            </a:r>
            <a:endParaRPr lang="en-US" sz="1530" dirty="0"/>
          </a:p>
        </p:txBody>
      </p:sp>
      <p:sp>
        <p:nvSpPr>
          <p:cNvPr id="46" name="Text 43"/>
          <p:cNvSpPr/>
          <p:nvPr/>
        </p:nvSpPr>
        <p:spPr>
          <a:xfrm>
            <a:off x="8321040" y="3584448"/>
            <a:ext cx="274320" cy="182880"/>
          </a:xfrm>
          <a:prstGeom prst="rect">
            <a:avLst/>
          </a:prstGeom>
          <a:noFill/>
          <a:ln/>
        </p:spPr>
        <p:txBody>
          <a:bodyPr wrap="square" lIns="0" tIns="0" rIns="0" bIns="0" rtlCol="0" anchor="t">
            <a:normAutofit fontScale="92500" lnSpcReduction="20000"/>
          </a:bodyPr>
          <a:lstStyle/>
          <a:p>
            <a:pPr marL="0" indent="0" algn="ctr">
              <a:buNone/>
            </a:pPr>
            <a:r>
              <a:rPr lang="en-US" sz="1500" b="1" dirty="0">
                <a:solidFill>
                  <a:srgbClr val="5FC1F2"/>
                </a:solidFill>
                <a:latin typeface="DM Sans 14pt" pitchFamily="34" charset="0"/>
                <a:ea typeface="DM Sans 14pt" pitchFamily="34" charset="-122"/>
                <a:cs typeface="DM Sans 14pt" pitchFamily="34" charset="-120"/>
              </a:rPr>
              <a:t>→</a:t>
            </a:r>
            <a:endParaRPr lang="en-US" sz="1500" dirty="0"/>
          </a:p>
        </p:txBody>
      </p:sp>
      <p:sp>
        <p:nvSpPr>
          <p:cNvPr id="47" name="Shape 44"/>
          <p:cNvSpPr/>
          <p:nvPr/>
        </p:nvSpPr>
        <p:spPr>
          <a:xfrm>
            <a:off x="8732520" y="2907792"/>
            <a:ext cx="2971800" cy="1417320"/>
          </a:xfrm>
          <a:prstGeom prst="roundRect">
            <a:avLst>
              <a:gd name="adj" fmla="val 5161"/>
            </a:avLst>
          </a:prstGeom>
          <a:solidFill>
            <a:srgbClr val="0F2548">
              <a:alpha val="95000"/>
            </a:srgbClr>
          </a:solidFill>
          <a:ln w="12700">
            <a:solidFill>
              <a:srgbClr val="5FC1F2">
                <a:alpha val="56000"/>
              </a:srgbClr>
            </a:solidFill>
            <a:prstDash val="solid"/>
          </a:ln>
        </p:spPr>
        <p:txBody>
          <a:bodyPr/>
          <a:lstStyle/>
          <a:p>
            <a:endParaRPr lang="en-US"/>
          </a:p>
        </p:txBody>
      </p:sp>
      <p:sp>
        <p:nvSpPr>
          <p:cNvPr id="48" name="Shape 45"/>
          <p:cNvSpPr/>
          <p:nvPr/>
        </p:nvSpPr>
        <p:spPr>
          <a:xfrm>
            <a:off x="8915400" y="3090672"/>
            <a:ext cx="201168" cy="201168"/>
          </a:xfrm>
          <a:prstGeom prst="ellipse">
            <a:avLst/>
          </a:prstGeom>
          <a:solidFill>
            <a:srgbClr val="5FC1F2"/>
          </a:solidFill>
          <a:ln w="12700">
            <a:solidFill>
              <a:srgbClr val="5FC1F2">
                <a:alpha val="0"/>
              </a:srgbClr>
            </a:solidFill>
            <a:prstDash val="solid"/>
          </a:ln>
        </p:spPr>
        <p:txBody>
          <a:bodyPr/>
          <a:lstStyle/>
          <a:p>
            <a:endParaRPr lang="en-US"/>
          </a:p>
        </p:txBody>
      </p:sp>
      <p:sp>
        <p:nvSpPr>
          <p:cNvPr id="49" name="Text 46"/>
          <p:cNvSpPr/>
          <p:nvPr/>
        </p:nvSpPr>
        <p:spPr>
          <a:xfrm>
            <a:off x="9208008" y="3072384"/>
            <a:ext cx="233172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Net cash from operating activities</a:t>
            </a:r>
            <a:endParaRPr lang="en-US" sz="1030" dirty="0"/>
          </a:p>
        </p:txBody>
      </p:sp>
      <p:sp>
        <p:nvSpPr>
          <p:cNvPr id="50" name="Shape 47"/>
          <p:cNvSpPr/>
          <p:nvPr/>
        </p:nvSpPr>
        <p:spPr>
          <a:xfrm>
            <a:off x="8933688" y="3520440"/>
            <a:ext cx="2569464" cy="0"/>
          </a:xfrm>
          <a:prstGeom prst="line">
            <a:avLst/>
          </a:prstGeom>
          <a:noFill/>
          <a:ln w="12700">
            <a:solidFill>
              <a:srgbClr val="5FC1F2">
                <a:alpha val="55000"/>
              </a:srgbClr>
            </a:solidFill>
            <a:prstDash val="solid"/>
          </a:ln>
        </p:spPr>
        <p:txBody>
          <a:bodyPr/>
          <a:lstStyle/>
          <a:p>
            <a:endParaRPr lang="en-US"/>
          </a:p>
        </p:txBody>
      </p:sp>
      <p:sp>
        <p:nvSpPr>
          <p:cNvPr id="51" name="Text 48"/>
          <p:cNvSpPr/>
          <p:nvPr/>
        </p:nvSpPr>
        <p:spPr>
          <a:xfrm>
            <a:off x="8933688" y="3712464"/>
            <a:ext cx="2569464" cy="365760"/>
          </a:xfrm>
          <a:prstGeom prst="rect">
            <a:avLst/>
          </a:prstGeom>
          <a:noFill/>
          <a:ln/>
        </p:spPr>
        <p:txBody>
          <a:bodyPr wrap="square" lIns="0" tIns="0" rIns="0" bIns="0" rtlCol="0" anchor="t">
            <a:normAutofit/>
          </a:bodyPr>
          <a:lstStyle/>
          <a:p>
            <a:pPr marL="0" indent="0" algn="l">
              <a:buNone/>
            </a:pPr>
            <a:r>
              <a:rPr lang="en-US" sz="2200" b="1" dirty="0">
                <a:solidFill>
                  <a:srgbClr val="FFFFFF"/>
                </a:solidFill>
                <a:latin typeface="DM Sans 14pt" pitchFamily="34" charset="0"/>
                <a:ea typeface="DM Sans 14pt" pitchFamily="34" charset="-122"/>
                <a:cs typeface="DM Sans 14pt" pitchFamily="34" charset="-120"/>
              </a:rPr>
              <a:t>SEK 6.4m</a:t>
            </a:r>
            <a:endParaRPr lang="en-US" sz="2200" dirty="0"/>
          </a:p>
        </p:txBody>
      </p:sp>
      <p:sp>
        <p:nvSpPr>
          <p:cNvPr id="52" name="Text 49"/>
          <p:cNvSpPr/>
          <p:nvPr/>
        </p:nvSpPr>
        <p:spPr>
          <a:xfrm>
            <a:off x="8933688" y="4133088"/>
            <a:ext cx="2569464" cy="118872"/>
          </a:xfrm>
          <a:prstGeom prst="rect">
            <a:avLst/>
          </a:prstGeom>
          <a:noFill/>
          <a:ln/>
        </p:spPr>
        <p:txBody>
          <a:bodyPr wrap="square" lIns="0" tIns="0" rIns="0" bIns="0" rtlCol="0" anchor="t">
            <a:normAutofit fontScale="92500" lnSpcReduction="10000"/>
          </a:bodyPr>
          <a:lstStyle/>
          <a:p>
            <a:pPr marL="0" indent="0" algn="l">
              <a:buNone/>
            </a:pPr>
            <a:r>
              <a:rPr lang="en-US" sz="870" dirty="0">
                <a:solidFill>
                  <a:srgbClr val="C7D3E6"/>
                </a:solidFill>
                <a:latin typeface="DM Sans 14pt" pitchFamily="34" charset="0"/>
                <a:ea typeface="DM Sans 14pt" pitchFamily="34" charset="-122"/>
                <a:cs typeface="DM Sans 14pt" pitchFamily="34" charset="-120"/>
              </a:rPr>
              <a:t>Short-term cash conversion affected by timing</a:t>
            </a:r>
            <a:endParaRPr lang="en-US" sz="870" dirty="0"/>
          </a:p>
        </p:txBody>
      </p:sp>
      <p:sp>
        <p:nvSpPr>
          <p:cNvPr id="53" name="Shape 50"/>
          <p:cNvSpPr/>
          <p:nvPr/>
        </p:nvSpPr>
        <p:spPr>
          <a:xfrm>
            <a:off x="502920" y="4736592"/>
            <a:ext cx="5394960" cy="786384"/>
          </a:xfrm>
          <a:prstGeom prst="roundRect">
            <a:avLst>
              <a:gd name="adj" fmla="val 9302"/>
            </a:avLst>
          </a:prstGeom>
          <a:solidFill>
            <a:srgbClr val="08182F"/>
          </a:solidFill>
          <a:ln w="12700">
            <a:solidFill>
              <a:srgbClr val="5FC1F2">
                <a:alpha val="56000"/>
              </a:srgbClr>
            </a:solidFill>
            <a:prstDash val="solid"/>
          </a:ln>
        </p:spPr>
        <p:txBody>
          <a:bodyPr/>
          <a:lstStyle/>
          <a:p>
            <a:endParaRPr lang="en-US"/>
          </a:p>
        </p:txBody>
      </p:sp>
      <p:sp>
        <p:nvSpPr>
          <p:cNvPr id="54" name="Shape 51"/>
          <p:cNvSpPr/>
          <p:nvPr/>
        </p:nvSpPr>
        <p:spPr>
          <a:xfrm>
            <a:off x="502920" y="4736592"/>
            <a:ext cx="45720" cy="786384"/>
          </a:xfrm>
          <a:prstGeom prst="rect">
            <a:avLst/>
          </a:prstGeom>
          <a:solidFill>
            <a:srgbClr val="5FC1F2"/>
          </a:solidFill>
          <a:ln w="12700">
            <a:solidFill>
              <a:srgbClr val="5FC1F2">
                <a:alpha val="0"/>
              </a:srgbClr>
            </a:solidFill>
            <a:prstDash val="solid"/>
          </a:ln>
        </p:spPr>
        <p:txBody>
          <a:bodyPr/>
          <a:lstStyle/>
          <a:p>
            <a:endParaRPr lang="en-US"/>
          </a:p>
        </p:txBody>
      </p:sp>
      <p:sp>
        <p:nvSpPr>
          <p:cNvPr id="55" name="Text 52"/>
          <p:cNvSpPr/>
          <p:nvPr/>
        </p:nvSpPr>
        <p:spPr>
          <a:xfrm>
            <a:off x="777240" y="4965192"/>
            <a:ext cx="4846320" cy="164592"/>
          </a:xfrm>
          <a:prstGeom prst="rect">
            <a:avLst/>
          </a:prstGeom>
          <a:noFill/>
          <a:ln/>
        </p:spPr>
        <p:txBody>
          <a:bodyPr wrap="square" lIns="0" tIns="0" rIns="0" bIns="0" rtlCol="0" anchor="t">
            <a:normAutofit/>
          </a:bodyPr>
          <a:lstStyle/>
          <a:p>
            <a:pPr marL="0" indent="0" algn="l">
              <a:buNone/>
            </a:pPr>
            <a:r>
              <a:rPr lang="en-US" sz="620" dirty="0">
                <a:solidFill>
                  <a:srgbClr val="5FC1F2"/>
                </a:solidFill>
                <a:latin typeface="JetBrains Mono" pitchFamily="34" charset="0"/>
                <a:ea typeface="JetBrains Mono" pitchFamily="34" charset="-122"/>
                <a:cs typeface="JetBrains Mono" pitchFamily="34" charset="-120"/>
              </a:rPr>
              <a:t>INTERPRETATION</a:t>
            </a:r>
            <a:endParaRPr lang="en-US" sz="620" dirty="0"/>
          </a:p>
        </p:txBody>
      </p:sp>
      <p:sp>
        <p:nvSpPr>
          <p:cNvPr id="56" name="Text 53"/>
          <p:cNvSpPr/>
          <p:nvPr/>
        </p:nvSpPr>
        <p:spPr>
          <a:xfrm>
            <a:off x="777240" y="5136948"/>
            <a:ext cx="4846320" cy="220000"/>
          </a:xfrm>
          <a:prstGeom prst="rect">
            <a:avLst/>
          </a:prstGeom>
          <a:noFill/>
          <a:ln/>
        </p:spPr>
        <p:txBody>
          <a:bodyPr wrap="square" lIns="0" tIns="0" rIns="0" bIns="0" rtlCol="0" anchor="t">
            <a:noAutofit/>
          </a:bodyPr>
          <a:lstStyle/>
          <a:p>
            <a:pPr marL="0" indent="0" algn="l">
              <a:buNone/>
            </a:pPr>
            <a:r>
              <a:rPr sz="1300" b="1">
                <a:solidFill>
                  <a:srgbClr val="FFFFFF"/>
                </a:solidFill>
                <a:latin typeface="DM Sans 14pt"/>
              </a:rPr>
              <a:t>Timing/growth effect; not a collapse in operating performance.</a:t>
            </a:r>
            <a:endParaRPr lang="en-US" sz="1300" dirty="0"/>
          </a:p>
        </p:txBody>
      </p:sp>
      <p:sp>
        <p:nvSpPr>
          <p:cNvPr id="57" name="Shape 54"/>
          <p:cNvSpPr/>
          <p:nvPr/>
        </p:nvSpPr>
        <p:spPr>
          <a:xfrm>
            <a:off x="6263640" y="4736592"/>
            <a:ext cx="5440680" cy="786384"/>
          </a:xfrm>
          <a:prstGeom prst="roundRect">
            <a:avLst>
              <a:gd name="adj" fmla="val 9302"/>
            </a:avLst>
          </a:prstGeom>
          <a:solidFill>
            <a:srgbClr val="08182F"/>
          </a:solidFill>
          <a:ln w="12700">
            <a:solidFill>
              <a:srgbClr val="5DD89C">
                <a:alpha val="56000"/>
              </a:srgbClr>
            </a:solidFill>
            <a:prstDash val="solid"/>
          </a:ln>
        </p:spPr>
        <p:txBody>
          <a:bodyPr/>
          <a:lstStyle/>
          <a:p>
            <a:endParaRPr lang="en-US"/>
          </a:p>
        </p:txBody>
      </p:sp>
      <p:sp>
        <p:nvSpPr>
          <p:cNvPr id="58" name="Shape 55"/>
          <p:cNvSpPr/>
          <p:nvPr/>
        </p:nvSpPr>
        <p:spPr>
          <a:xfrm>
            <a:off x="6263640" y="4736592"/>
            <a:ext cx="45720" cy="786384"/>
          </a:xfrm>
          <a:prstGeom prst="rect">
            <a:avLst/>
          </a:prstGeom>
          <a:solidFill>
            <a:srgbClr val="5DD89C"/>
          </a:solidFill>
          <a:ln w="12700">
            <a:solidFill>
              <a:srgbClr val="5DD89C">
                <a:alpha val="0"/>
              </a:srgbClr>
            </a:solidFill>
            <a:prstDash val="solid"/>
          </a:ln>
        </p:spPr>
        <p:txBody>
          <a:bodyPr/>
          <a:lstStyle/>
          <a:p>
            <a:endParaRPr lang="en-US"/>
          </a:p>
        </p:txBody>
      </p:sp>
      <p:sp>
        <p:nvSpPr>
          <p:cNvPr id="59" name="Text 56"/>
          <p:cNvSpPr/>
          <p:nvPr/>
        </p:nvSpPr>
        <p:spPr>
          <a:xfrm>
            <a:off x="6537960" y="4965192"/>
            <a:ext cx="4892040" cy="164592"/>
          </a:xfrm>
          <a:prstGeom prst="rect">
            <a:avLst/>
          </a:prstGeom>
          <a:noFill/>
          <a:ln/>
        </p:spPr>
        <p:txBody>
          <a:bodyPr wrap="square" lIns="0" tIns="0" rIns="0" bIns="0" rtlCol="0" anchor="t">
            <a:normAutofit/>
          </a:bodyPr>
          <a:lstStyle/>
          <a:p>
            <a:pPr marL="0" indent="0" algn="l">
              <a:buNone/>
            </a:pPr>
            <a:r>
              <a:rPr lang="en-US" sz="620" dirty="0">
                <a:solidFill>
                  <a:srgbClr val="5DD89C"/>
                </a:solidFill>
                <a:latin typeface="JetBrains Mono" pitchFamily="34" charset="0"/>
                <a:ea typeface="JetBrains Mono" pitchFamily="34" charset="-122"/>
                <a:cs typeface="JetBrains Mono" pitchFamily="34" charset="-120"/>
              </a:rPr>
              <a:t>ACTION MESSAGE</a:t>
            </a:r>
            <a:endParaRPr lang="en-US" sz="620" dirty="0"/>
          </a:p>
        </p:txBody>
      </p:sp>
      <p:sp>
        <p:nvSpPr>
          <p:cNvPr id="60" name="Text 57"/>
          <p:cNvSpPr/>
          <p:nvPr/>
        </p:nvSpPr>
        <p:spPr>
          <a:xfrm>
            <a:off x="6537960" y="5165000"/>
            <a:ext cx="4892040" cy="300000"/>
          </a:xfrm>
          <a:prstGeom prst="rect">
            <a:avLst/>
          </a:prstGeom>
          <a:noFill/>
          <a:ln/>
        </p:spPr>
        <p:txBody>
          <a:bodyPr wrap="square" lIns="0" tIns="0" rIns="0" bIns="0" rtlCol="0" anchor="t">
            <a:noAutofit/>
          </a:bodyPr>
          <a:lstStyle/>
          <a:p>
            <a:pPr marL="0" indent="0" algn="l">
              <a:buNone/>
            </a:pPr>
            <a:r>
              <a:rPr sz="1100" b="0">
                <a:solidFill>
                  <a:srgbClr val="FFFFFF"/>
                </a:solidFill>
                <a:latin typeface="DM Sans 14pt"/>
              </a:rPr>
              <a:t>Show collections after 30 June and prepaid-expense composition to prove normalisation.</a:t>
            </a:r>
            <a:endParaRPr lang="en-US" sz="1300" dirty="0"/>
          </a:p>
        </p:txBody>
      </p:sp>
      <p:sp>
        <p:nvSpPr>
          <p:cNvPr id="61" name="Shape 58"/>
          <p:cNvSpPr/>
          <p:nvPr/>
        </p:nvSpPr>
        <p:spPr>
          <a:xfrm>
            <a:off x="502920" y="5833872"/>
            <a:ext cx="11201400" cy="438912"/>
          </a:xfrm>
          <a:prstGeom prst="roundRect">
            <a:avLst>
              <a:gd name="adj" fmla="val 16667"/>
            </a:avLst>
          </a:prstGeom>
          <a:solidFill>
            <a:srgbClr val="08182F">
              <a:alpha val="99000"/>
            </a:srgbClr>
          </a:solidFill>
          <a:ln w="12700">
            <a:solidFill>
              <a:srgbClr val="5FC1F2">
                <a:alpha val="56000"/>
              </a:srgbClr>
            </a:solidFill>
            <a:prstDash val="solid"/>
          </a:ln>
        </p:spPr>
        <p:txBody>
          <a:bodyPr/>
          <a:lstStyle/>
          <a:p>
            <a:endParaRPr lang="en-US"/>
          </a:p>
        </p:txBody>
      </p:sp>
      <p:sp>
        <p:nvSpPr>
          <p:cNvPr id="62" name="Shape 59"/>
          <p:cNvSpPr/>
          <p:nvPr/>
        </p:nvSpPr>
        <p:spPr>
          <a:xfrm>
            <a:off x="502920" y="5833872"/>
            <a:ext cx="45720" cy="438912"/>
          </a:xfrm>
          <a:prstGeom prst="rect">
            <a:avLst/>
          </a:prstGeom>
          <a:solidFill>
            <a:srgbClr val="5FC1F2"/>
          </a:solidFill>
          <a:ln w="12700">
            <a:solidFill>
              <a:srgbClr val="5FC1F2">
                <a:alpha val="0"/>
              </a:srgbClr>
            </a:solidFill>
            <a:prstDash val="solid"/>
          </a:ln>
        </p:spPr>
        <p:txBody>
          <a:bodyPr/>
          <a:lstStyle/>
          <a:p>
            <a:endParaRPr lang="en-US"/>
          </a:p>
        </p:txBody>
      </p:sp>
      <p:sp>
        <p:nvSpPr>
          <p:cNvPr id="63" name="Text 60"/>
          <p:cNvSpPr/>
          <p:nvPr/>
        </p:nvSpPr>
        <p:spPr>
          <a:xfrm>
            <a:off x="694944" y="5961888"/>
            <a:ext cx="10835640" cy="155448"/>
          </a:xfrm>
          <a:prstGeom prst="rect">
            <a:avLst/>
          </a:prstGeom>
          <a:noFill/>
          <a:ln/>
        </p:spPr>
        <p:txBody>
          <a:bodyPr wrap="square" lIns="0" tIns="0" rIns="0" bIns="0" rtlCol="0" anchor="t">
            <a:normAutofit/>
          </a:bodyPr>
          <a:lstStyle/>
          <a:p>
            <a:pPr marL="0" indent="0" algn="l">
              <a:buNone/>
            </a:pPr>
            <a:r>
              <a:rPr lang="en-US" sz="890" b="1" dirty="0">
                <a:solidFill>
                  <a:srgbClr val="5FC1F2"/>
                </a:solidFill>
                <a:latin typeface="DM Sans 14pt" pitchFamily="34" charset="0"/>
                <a:ea typeface="DM Sans 14pt" pitchFamily="34" charset="-122"/>
                <a:cs typeface="DM Sans 14pt" pitchFamily="34" charset="-120"/>
              </a:rPr>
              <a:t>INVESTOR TAKEAWAY: </a:t>
            </a:r>
            <a:r>
              <a:rPr lang="en-US" sz="890" dirty="0">
                <a:solidFill>
                  <a:srgbClr val="FFFFFF"/>
                </a:solidFill>
                <a:latin typeface="DM Sans 14pt" pitchFamily="34" charset="0"/>
                <a:ea typeface="DM Sans 14pt" pitchFamily="34" charset="-122"/>
                <a:cs typeface="DM Sans 14pt" pitchFamily="34" charset="-120"/>
              </a:rPr>
              <a:t>H1 cash flow should be assessed together with the balance-sheet build and acquisition activity.</a:t>
            </a:r>
            <a:endParaRPr lang="en-US" sz="890" dirty="0"/>
          </a:p>
        </p:txBody>
      </p:sp>
      <p:pic>
        <p:nvPicPr>
          <p:cNvPr id="64" name="Picture 63">
            <a:extLst>
              <a:ext uri="{FF2B5EF4-FFF2-40B4-BE49-F238E27FC236}">
                <a16:creationId xmlns:a16="http://schemas.microsoft.com/office/drawing/2014/main" id="{6D3A6BC8-955B-65E9-33BA-4A71A527F7DA}"/>
              </a:ext>
            </a:extLst>
          </p:cNvPr>
          <p:cNvPicPr>
            <a:picLocks noChangeAspect="1"/>
          </p:cNvPicPr>
          <p:nvPr/>
        </p:nvPicPr>
        <p:blipFill>
          <a:blip r:embed="rId3"/>
          <a:stretch/>
        </p:blipFill>
        <p:spPr>
          <a:xfrm>
            <a:off x="510983" y="266700"/>
            <a:ext cx="2226059" cy="70485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4">
    <p:bg>
      <p:bgPr>
        <a:solidFill>
          <a:srgbClr val="061222"/>
        </a:solidFill>
        <a:effectLst/>
      </p:bgPr>
    </p:bg>
    <p:spTree>
      <p:nvGrpSpPr>
        <p:cNvPr id="1" name=""/>
        <p:cNvGrpSpPr/>
        <p:nvPr/>
      </p:nvGrpSpPr>
      <p:grpSpPr>
        <a:xfrm>
          <a:off x="0" y="0"/>
          <a:ext cx="0" cy="0"/>
          <a:chOff x="0" y="0"/>
          <a:chExt cx="0" cy="0"/>
        </a:xfrm>
      </p:grpSpPr>
      <p:sp>
        <p:nvSpPr>
          <p:cNvPr id="2" name="Shape 0"/>
          <p:cNvSpPr/>
          <p:nvPr/>
        </p:nvSpPr>
        <p:spPr>
          <a:xfrm>
            <a:off x="0" y="0"/>
            <a:ext cx="73152" cy="6858000"/>
          </a:xfrm>
          <a:prstGeom prst="rect">
            <a:avLst/>
          </a:prstGeom>
          <a:solidFill>
            <a:srgbClr val="3DA8E0"/>
          </a:solidFill>
          <a:ln w="12700">
            <a:solidFill>
              <a:srgbClr val="3DA8E0">
                <a:alpha val="0"/>
              </a:srgbClr>
            </a:solidFill>
            <a:prstDash val="solid"/>
          </a:ln>
        </p:spPr>
        <p:txBody>
          <a:bodyPr/>
          <a:lstStyle/>
          <a:p>
            <a:endParaRPr lang="en-US"/>
          </a:p>
        </p:txBody>
      </p:sp>
      <p:sp>
        <p:nvSpPr>
          <p:cNvPr id="3" name="Shape 1"/>
          <p:cNvSpPr/>
          <p:nvPr/>
        </p:nvSpPr>
        <p:spPr>
          <a:xfrm>
            <a:off x="548640" y="0"/>
            <a:ext cx="0" cy="6858000"/>
          </a:xfrm>
          <a:prstGeom prst="line">
            <a:avLst/>
          </a:prstGeom>
          <a:noFill/>
          <a:ln w="12700">
            <a:solidFill>
              <a:srgbClr val="24415F">
                <a:alpha val="24000"/>
              </a:srgbClr>
            </a:solidFill>
            <a:prstDash val="solid"/>
          </a:ln>
        </p:spPr>
        <p:txBody>
          <a:bodyPr/>
          <a:lstStyle/>
          <a:p>
            <a:endParaRPr lang="en-US"/>
          </a:p>
        </p:txBody>
      </p:sp>
      <p:sp>
        <p:nvSpPr>
          <p:cNvPr id="4" name="Shape 2"/>
          <p:cNvSpPr/>
          <p:nvPr/>
        </p:nvSpPr>
        <p:spPr>
          <a:xfrm>
            <a:off x="1371600" y="0"/>
            <a:ext cx="0" cy="6858000"/>
          </a:xfrm>
          <a:prstGeom prst="line">
            <a:avLst/>
          </a:prstGeom>
          <a:noFill/>
          <a:ln w="12700">
            <a:solidFill>
              <a:srgbClr val="24415F">
                <a:alpha val="24000"/>
              </a:srgbClr>
            </a:solidFill>
            <a:prstDash val="solid"/>
          </a:ln>
        </p:spPr>
        <p:txBody>
          <a:bodyPr/>
          <a:lstStyle/>
          <a:p>
            <a:endParaRPr lang="en-US"/>
          </a:p>
        </p:txBody>
      </p:sp>
      <p:sp>
        <p:nvSpPr>
          <p:cNvPr id="5" name="Shape 3"/>
          <p:cNvSpPr/>
          <p:nvPr/>
        </p:nvSpPr>
        <p:spPr>
          <a:xfrm>
            <a:off x="2194560" y="0"/>
            <a:ext cx="0" cy="6858000"/>
          </a:xfrm>
          <a:prstGeom prst="line">
            <a:avLst/>
          </a:prstGeom>
          <a:noFill/>
          <a:ln w="12700">
            <a:solidFill>
              <a:srgbClr val="24415F">
                <a:alpha val="24000"/>
              </a:srgbClr>
            </a:solidFill>
            <a:prstDash val="solid"/>
          </a:ln>
        </p:spPr>
        <p:txBody>
          <a:bodyPr/>
          <a:lstStyle/>
          <a:p>
            <a:endParaRPr lang="en-US"/>
          </a:p>
        </p:txBody>
      </p:sp>
      <p:sp>
        <p:nvSpPr>
          <p:cNvPr id="6" name="Shape 4"/>
          <p:cNvSpPr/>
          <p:nvPr/>
        </p:nvSpPr>
        <p:spPr>
          <a:xfrm>
            <a:off x="3017520" y="0"/>
            <a:ext cx="0" cy="6858000"/>
          </a:xfrm>
          <a:prstGeom prst="line">
            <a:avLst/>
          </a:prstGeom>
          <a:noFill/>
          <a:ln w="12700">
            <a:solidFill>
              <a:srgbClr val="24415F">
                <a:alpha val="24000"/>
              </a:srgbClr>
            </a:solidFill>
            <a:prstDash val="solid"/>
          </a:ln>
        </p:spPr>
        <p:txBody>
          <a:bodyPr/>
          <a:lstStyle/>
          <a:p>
            <a:endParaRPr lang="en-US"/>
          </a:p>
        </p:txBody>
      </p:sp>
      <p:sp>
        <p:nvSpPr>
          <p:cNvPr id="7" name="Shape 5"/>
          <p:cNvSpPr/>
          <p:nvPr/>
        </p:nvSpPr>
        <p:spPr>
          <a:xfrm>
            <a:off x="3840480" y="0"/>
            <a:ext cx="0" cy="6858000"/>
          </a:xfrm>
          <a:prstGeom prst="line">
            <a:avLst/>
          </a:prstGeom>
          <a:noFill/>
          <a:ln w="12700">
            <a:solidFill>
              <a:srgbClr val="24415F">
                <a:alpha val="24000"/>
              </a:srgbClr>
            </a:solidFill>
            <a:prstDash val="solid"/>
          </a:ln>
        </p:spPr>
        <p:txBody>
          <a:bodyPr/>
          <a:lstStyle/>
          <a:p>
            <a:endParaRPr lang="en-US"/>
          </a:p>
        </p:txBody>
      </p:sp>
      <p:sp>
        <p:nvSpPr>
          <p:cNvPr id="8" name="Shape 6"/>
          <p:cNvSpPr/>
          <p:nvPr/>
        </p:nvSpPr>
        <p:spPr>
          <a:xfrm>
            <a:off x="4663440" y="0"/>
            <a:ext cx="0" cy="6858000"/>
          </a:xfrm>
          <a:prstGeom prst="line">
            <a:avLst/>
          </a:prstGeom>
          <a:noFill/>
          <a:ln w="12700">
            <a:solidFill>
              <a:srgbClr val="24415F">
                <a:alpha val="24000"/>
              </a:srgbClr>
            </a:solidFill>
            <a:prstDash val="solid"/>
          </a:ln>
        </p:spPr>
        <p:txBody>
          <a:bodyPr/>
          <a:lstStyle/>
          <a:p>
            <a:endParaRPr lang="en-US"/>
          </a:p>
        </p:txBody>
      </p:sp>
      <p:sp>
        <p:nvSpPr>
          <p:cNvPr id="9" name="Shape 7"/>
          <p:cNvSpPr/>
          <p:nvPr/>
        </p:nvSpPr>
        <p:spPr>
          <a:xfrm>
            <a:off x="5486400" y="0"/>
            <a:ext cx="0" cy="6858000"/>
          </a:xfrm>
          <a:prstGeom prst="line">
            <a:avLst/>
          </a:prstGeom>
          <a:noFill/>
          <a:ln w="12700">
            <a:solidFill>
              <a:srgbClr val="24415F">
                <a:alpha val="24000"/>
              </a:srgbClr>
            </a:solidFill>
            <a:prstDash val="solid"/>
          </a:ln>
        </p:spPr>
        <p:txBody>
          <a:bodyPr/>
          <a:lstStyle/>
          <a:p>
            <a:endParaRPr lang="en-US"/>
          </a:p>
        </p:txBody>
      </p:sp>
      <p:sp>
        <p:nvSpPr>
          <p:cNvPr id="10" name="Shape 8"/>
          <p:cNvSpPr/>
          <p:nvPr/>
        </p:nvSpPr>
        <p:spPr>
          <a:xfrm>
            <a:off x="6309360" y="0"/>
            <a:ext cx="0" cy="6858000"/>
          </a:xfrm>
          <a:prstGeom prst="line">
            <a:avLst/>
          </a:prstGeom>
          <a:noFill/>
          <a:ln w="12700">
            <a:solidFill>
              <a:srgbClr val="24415F">
                <a:alpha val="24000"/>
              </a:srgbClr>
            </a:solidFill>
            <a:prstDash val="solid"/>
          </a:ln>
        </p:spPr>
        <p:txBody>
          <a:bodyPr/>
          <a:lstStyle/>
          <a:p>
            <a:endParaRPr lang="en-US"/>
          </a:p>
        </p:txBody>
      </p:sp>
      <p:sp>
        <p:nvSpPr>
          <p:cNvPr id="11" name="Shape 9"/>
          <p:cNvSpPr/>
          <p:nvPr/>
        </p:nvSpPr>
        <p:spPr>
          <a:xfrm>
            <a:off x="7132320" y="0"/>
            <a:ext cx="0" cy="6858000"/>
          </a:xfrm>
          <a:prstGeom prst="line">
            <a:avLst/>
          </a:prstGeom>
          <a:noFill/>
          <a:ln w="12700">
            <a:solidFill>
              <a:srgbClr val="24415F">
                <a:alpha val="24000"/>
              </a:srgbClr>
            </a:solidFill>
            <a:prstDash val="solid"/>
          </a:ln>
        </p:spPr>
        <p:txBody>
          <a:bodyPr/>
          <a:lstStyle/>
          <a:p>
            <a:endParaRPr lang="en-US"/>
          </a:p>
        </p:txBody>
      </p:sp>
      <p:sp>
        <p:nvSpPr>
          <p:cNvPr id="12" name="Shape 10"/>
          <p:cNvSpPr/>
          <p:nvPr/>
        </p:nvSpPr>
        <p:spPr>
          <a:xfrm>
            <a:off x="7955280" y="0"/>
            <a:ext cx="0" cy="6858000"/>
          </a:xfrm>
          <a:prstGeom prst="line">
            <a:avLst/>
          </a:prstGeom>
          <a:noFill/>
          <a:ln w="12700">
            <a:solidFill>
              <a:srgbClr val="24415F">
                <a:alpha val="24000"/>
              </a:srgbClr>
            </a:solidFill>
            <a:prstDash val="solid"/>
          </a:ln>
        </p:spPr>
        <p:txBody>
          <a:bodyPr/>
          <a:lstStyle/>
          <a:p>
            <a:endParaRPr lang="en-US"/>
          </a:p>
        </p:txBody>
      </p:sp>
      <p:sp>
        <p:nvSpPr>
          <p:cNvPr id="13" name="Shape 11"/>
          <p:cNvSpPr/>
          <p:nvPr/>
        </p:nvSpPr>
        <p:spPr>
          <a:xfrm>
            <a:off x="8778240" y="0"/>
            <a:ext cx="0" cy="6858000"/>
          </a:xfrm>
          <a:prstGeom prst="line">
            <a:avLst/>
          </a:prstGeom>
          <a:noFill/>
          <a:ln w="12700">
            <a:solidFill>
              <a:srgbClr val="24415F">
                <a:alpha val="24000"/>
              </a:srgbClr>
            </a:solidFill>
            <a:prstDash val="solid"/>
          </a:ln>
        </p:spPr>
        <p:txBody>
          <a:bodyPr/>
          <a:lstStyle/>
          <a:p>
            <a:endParaRPr lang="en-US"/>
          </a:p>
        </p:txBody>
      </p:sp>
      <p:sp>
        <p:nvSpPr>
          <p:cNvPr id="14" name="Shape 12"/>
          <p:cNvSpPr/>
          <p:nvPr/>
        </p:nvSpPr>
        <p:spPr>
          <a:xfrm>
            <a:off x="9601200" y="0"/>
            <a:ext cx="0" cy="6858000"/>
          </a:xfrm>
          <a:prstGeom prst="line">
            <a:avLst/>
          </a:prstGeom>
          <a:noFill/>
          <a:ln w="12700">
            <a:solidFill>
              <a:srgbClr val="24415F">
                <a:alpha val="24000"/>
              </a:srgbClr>
            </a:solidFill>
            <a:prstDash val="solid"/>
          </a:ln>
        </p:spPr>
        <p:txBody>
          <a:bodyPr/>
          <a:lstStyle/>
          <a:p>
            <a:endParaRPr lang="en-US"/>
          </a:p>
        </p:txBody>
      </p:sp>
      <p:sp>
        <p:nvSpPr>
          <p:cNvPr id="15" name="Shape 13"/>
          <p:cNvSpPr/>
          <p:nvPr/>
        </p:nvSpPr>
        <p:spPr>
          <a:xfrm>
            <a:off x="10424160" y="0"/>
            <a:ext cx="0" cy="6858000"/>
          </a:xfrm>
          <a:prstGeom prst="line">
            <a:avLst/>
          </a:prstGeom>
          <a:noFill/>
          <a:ln w="12700">
            <a:solidFill>
              <a:srgbClr val="24415F">
                <a:alpha val="24000"/>
              </a:srgbClr>
            </a:solidFill>
            <a:prstDash val="solid"/>
          </a:ln>
        </p:spPr>
        <p:txBody>
          <a:bodyPr/>
          <a:lstStyle/>
          <a:p>
            <a:endParaRPr lang="en-US"/>
          </a:p>
        </p:txBody>
      </p:sp>
      <p:sp>
        <p:nvSpPr>
          <p:cNvPr id="16" name="Shape 14"/>
          <p:cNvSpPr/>
          <p:nvPr/>
        </p:nvSpPr>
        <p:spPr>
          <a:xfrm>
            <a:off x="11247120" y="0"/>
            <a:ext cx="0" cy="6858000"/>
          </a:xfrm>
          <a:prstGeom prst="line">
            <a:avLst/>
          </a:prstGeom>
          <a:noFill/>
          <a:ln w="12700">
            <a:solidFill>
              <a:srgbClr val="24415F">
                <a:alpha val="24000"/>
              </a:srgbClr>
            </a:solidFill>
            <a:prstDash val="solid"/>
          </a:ln>
        </p:spPr>
        <p:txBody>
          <a:bodyPr/>
          <a:lstStyle/>
          <a:p>
            <a:endParaRPr lang="en-US"/>
          </a:p>
        </p:txBody>
      </p:sp>
      <p:sp>
        <p:nvSpPr>
          <p:cNvPr id="17" name="Shape 15"/>
          <p:cNvSpPr/>
          <p:nvPr/>
        </p:nvSpPr>
        <p:spPr>
          <a:xfrm>
            <a:off x="12070080" y="0"/>
            <a:ext cx="0" cy="6858000"/>
          </a:xfrm>
          <a:prstGeom prst="line">
            <a:avLst/>
          </a:prstGeom>
          <a:noFill/>
          <a:ln w="12700">
            <a:solidFill>
              <a:srgbClr val="24415F">
                <a:alpha val="24000"/>
              </a:srgbClr>
            </a:solidFill>
            <a:prstDash val="solid"/>
          </a:ln>
        </p:spPr>
        <p:txBody>
          <a:bodyPr/>
          <a:lstStyle/>
          <a:p>
            <a:endParaRPr lang="en-US"/>
          </a:p>
        </p:txBody>
      </p:sp>
      <p:sp>
        <p:nvSpPr>
          <p:cNvPr id="18" name="Shape 16"/>
          <p:cNvSpPr/>
          <p:nvPr/>
        </p:nvSpPr>
        <p:spPr>
          <a:xfrm>
            <a:off x="0" y="320040"/>
            <a:ext cx="12191695" cy="0"/>
          </a:xfrm>
          <a:prstGeom prst="line">
            <a:avLst/>
          </a:prstGeom>
          <a:noFill/>
          <a:ln w="12700">
            <a:solidFill>
              <a:srgbClr val="24415F">
                <a:alpha val="20000"/>
              </a:srgbClr>
            </a:solidFill>
            <a:prstDash val="solid"/>
          </a:ln>
        </p:spPr>
        <p:txBody>
          <a:bodyPr/>
          <a:lstStyle/>
          <a:p>
            <a:endParaRPr lang="en-US"/>
          </a:p>
        </p:txBody>
      </p:sp>
      <p:sp>
        <p:nvSpPr>
          <p:cNvPr id="19" name="Shape 17"/>
          <p:cNvSpPr/>
          <p:nvPr/>
        </p:nvSpPr>
        <p:spPr>
          <a:xfrm>
            <a:off x="0" y="1143000"/>
            <a:ext cx="12191695" cy="0"/>
          </a:xfrm>
          <a:prstGeom prst="line">
            <a:avLst/>
          </a:prstGeom>
          <a:noFill/>
          <a:ln w="12700">
            <a:solidFill>
              <a:srgbClr val="24415F">
                <a:alpha val="20000"/>
              </a:srgbClr>
            </a:solidFill>
            <a:prstDash val="solid"/>
          </a:ln>
        </p:spPr>
        <p:txBody>
          <a:bodyPr/>
          <a:lstStyle/>
          <a:p>
            <a:endParaRPr lang="en-US"/>
          </a:p>
        </p:txBody>
      </p:sp>
      <p:sp>
        <p:nvSpPr>
          <p:cNvPr id="20" name="Shape 18"/>
          <p:cNvSpPr/>
          <p:nvPr/>
        </p:nvSpPr>
        <p:spPr>
          <a:xfrm>
            <a:off x="0" y="1965960"/>
            <a:ext cx="12191695" cy="0"/>
          </a:xfrm>
          <a:prstGeom prst="line">
            <a:avLst/>
          </a:prstGeom>
          <a:noFill/>
          <a:ln w="12700">
            <a:solidFill>
              <a:srgbClr val="24415F">
                <a:alpha val="20000"/>
              </a:srgbClr>
            </a:solidFill>
            <a:prstDash val="solid"/>
          </a:ln>
        </p:spPr>
        <p:txBody>
          <a:bodyPr/>
          <a:lstStyle/>
          <a:p>
            <a:endParaRPr lang="en-US"/>
          </a:p>
        </p:txBody>
      </p:sp>
      <p:sp>
        <p:nvSpPr>
          <p:cNvPr id="21" name="Shape 19"/>
          <p:cNvSpPr/>
          <p:nvPr/>
        </p:nvSpPr>
        <p:spPr>
          <a:xfrm>
            <a:off x="0" y="2788920"/>
            <a:ext cx="12191695" cy="0"/>
          </a:xfrm>
          <a:prstGeom prst="line">
            <a:avLst/>
          </a:prstGeom>
          <a:noFill/>
          <a:ln w="12700">
            <a:solidFill>
              <a:srgbClr val="24415F">
                <a:alpha val="20000"/>
              </a:srgbClr>
            </a:solidFill>
            <a:prstDash val="solid"/>
          </a:ln>
        </p:spPr>
        <p:txBody>
          <a:bodyPr/>
          <a:lstStyle/>
          <a:p>
            <a:endParaRPr lang="en-US"/>
          </a:p>
        </p:txBody>
      </p:sp>
      <p:sp>
        <p:nvSpPr>
          <p:cNvPr id="22" name="Shape 20"/>
          <p:cNvSpPr/>
          <p:nvPr/>
        </p:nvSpPr>
        <p:spPr>
          <a:xfrm>
            <a:off x="0" y="3611880"/>
            <a:ext cx="12191695" cy="0"/>
          </a:xfrm>
          <a:prstGeom prst="line">
            <a:avLst/>
          </a:prstGeom>
          <a:noFill/>
          <a:ln w="12700">
            <a:solidFill>
              <a:srgbClr val="24415F">
                <a:alpha val="20000"/>
              </a:srgbClr>
            </a:solidFill>
            <a:prstDash val="solid"/>
          </a:ln>
        </p:spPr>
        <p:txBody>
          <a:bodyPr/>
          <a:lstStyle/>
          <a:p>
            <a:endParaRPr lang="en-US"/>
          </a:p>
        </p:txBody>
      </p:sp>
      <p:sp>
        <p:nvSpPr>
          <p:cNvPr id="23" name="Shape 21"/>
          <p:cNvSpPr/>
          <p:nvPr/>
        </p:nvSpPr>
        <p:spPr>
          <a:xfrm>
            <a:off x="0" y="4434840"/>
            <a:ext cx="12191695" cy="0"/>
          </a:xfrm>
          <a:prstGeom prst="line">
            <a:avLst/>
          </a:prstGeom>
          <a:noFill/>
          <a:ln w="12700">
            <a:solidFill>
              <a:srgbClr val="24415F">
                <a:alpha val="20000"/>
              </a:srgbClr>
            </a:solidFill>
            <a:prstDash val="solid"/>
          </a:ln>
        </p:spPr>
        <p:txBody>
          <a:bodyPr/>
          <a:lstStyle/>
          <a:p>
            <a:endParaRPr lang="en-US"/>
          </a:p>
        </p:txBody>
      </p:sp>
      <p:sp>
        <p:nvSpPr>
          <p:cNvPr id="24" name="Shape 22"/>
          <p:cNvSpPr/>
          <p:nvPr/>
        </p:nvSpPr>
        <p:spPr>
          <a:xfrm>
            <a:off x="0" y="5257800"/>
            <a:ext cx="12191695" cy="0"/>
          </a:xfrm>
          <a:prstGeom prst="line">
            <a:avLst/>
          </a:prstGeom>
          <a:noFill/>
          <a:ln w="12700">
            <a:solidFill>
              <a:srgbClr val="24415F">
                <a:alpha val="20000"/>
              </a:srgbClr>
            </a:solidFill>
            <a:prstDash val="solid"/>
          </a:ln>
        </p:spPr>
        <p:txBody>
          <a:bodyPr/>
          <a:lstStyle/>
          <a:p>
            <a:endParaRPr lang="en-US"/>
          </a:p>
        </p:txBody>
      </p:sp>
      <p:sp>
        <p:nvSpPr>
          <p:cNvPr id="25" name="Shape 23"/>
          <p:cNvSpPr/>
          <p:nvPr/>
        </p:nvSpPr>
        <p:spPr>
          <a:xfrm>
            <a:off x="0" y="6080760"/>
            <a:ext cx="12191695" cy="0"/>
          </a:xfrm>
          <a:prstGeom prst="line">
            <a:avLst/>
          </a:prstGeom>
          <a:noFill/>
          <a:ln w="12700">
            <a:solidFill>
              <a:srgbClr val="24415F">
                <a:alpha val="20000"/>
              </a:srgbClr>
            </a:solidFill>
            <a:prstDash val="solid"/>
          </a:ln>
        </p:spPr>
        <p:txBody>
          <a:bodyPr/>
          <a:lstStyle/>
          <a:p>
            <a:endParaRPr lang="en-US"/>
          </a:p>
        </p:txBody>
      </p:sp>
      <p:sp>
        <p:nvSpPr>
          <p:cNvPr id="27" name="Text 24"/>
          <p:cNvSpPr/>
          <p:nvPr/>
        </p:nvSpPr>
        <p:spPr>
          <a:xfrm>
            <a:off x="8869680" y="384048"/>
            <a:ext cx="2834640" cy="146304"/>
          </a:xfrm>
          <a:prstGeom prst="rect">
            <a:avLst/>
          </a:prstGeom>
          <a:noFill/>
          <a:ln/>
        </p:spPr>
        <p:txBody>
          <a:bodyPr wrap="square" lIns="0" tIns="0" rIns="0" bIns="0" rtlCol="0" anchor="t">
            <a:normAutofit/>
          </a:bodyPr>
          <a:lstStyle/>
          <a:p>
            <a:pPr marL="0" indent="0" algn="r">
              <a:buNone/>
            </a:pPr>
            <a:r>
              <a:rPr lang="en-US" sz="680" dirty="0">
                <a:solidFill>
                  <a:srgbClr val="5FC1F2"/>
                </a:solidFill>
                <a:latin typeface="JetBrains Mono" pitchFamily="34" charset="0"/>
                <a:ea typeface="JetBrains Mono" pitchFamily="34" charset="-122"/>
                <a:cs typeface="JetBrains Mono" pitchFamily="34" charset="-120"/>
              </a:rPr>
              <a:t>INVESTOR BRIEFING • AUG 2026</a:t>
            </a:r>
            <a:endParaRPr lang="en-US" sz="680" dirty="0"/>
          </a:p>
        </p:txBody>
      </p:sp>
      <p:sp>
        <p:nvSpPr>
          <p:cNvPr id="28" name="Text 25"/>
          <p:cNvSpPr/>
          <p:nvPr/>
        </p:nvSpPr>
        <p:spPr>
          <a:xfrm>
            <a:off x="8732520" y="621792"/>
            <a:ext cx="2971800" cy="146304"/>
          </a:xfrm>
          <a:prstGeom prst="rect">
            <a:avLst/>
          </a:prstGeom>
          <a:noFill/>
          <a:ln/>
        </p:spPr>
        <p:txBody>
          <a:bodyPr wrap="square" lIns="0" tIns="0" rIns="0" bIns="0" rtlCol="0" anchor="t">
            <a:normAutofit/>
          </a:bodyPr>
          <a:lstStyle/>
          <a:p>
            <a:pPr marL="0" indent="0" algn="r">
              <a:buNone/>
            </a:pPr>
            <a:r>
              <a:rPr lang="en-US" sz="720" dirty="0">
                <a:solidFill>
                  <a:srgbClr val="8FA0BC"/>
                </a:solidFill>
                <a:latin typeface="DM Sans 14pt" pitchFamily="34" charset="0"/>
                <a:ea typeface="DM Sans 14pt" pitchFamily="34" charset="-122"/>
                <a:cs typeface="DM Sans 14pt" pitchFamily="34" charset="-120"/>
              </a:rPr>
              <a:t>Nasdaq First North · Stockholm · OTCQX</a:t>
            </a:r>
            <a:endParaRPr lang="en-US" sz="720" dirty="0"/>
          </a:p>
        </p:txBody>
      </p:sp>
      <p:sp>
        <p:nvSpPr>
          <p:cNvPr id="29" name="Shape 26"/>
          <p:cNvSpPr/>
          <p:nvPr/>
        </p:nvSpPr>
        <p:spPr>
          <a:xfrm>
            <a:off x="502920" y="1051560"/>
            <a:ext cx="11201400" cy="0"/>
          </a:xfrm>
          <a:prstGeom prst="line">
            <a:avLst/>
          </a:prstGeom>
          <a:noFill/>
          <a:ln w="12700">
            <a:solidFill>
              <a:srgbClr val="7A8CA8">
                <a:alpha val="42000"/>
              </a:srgbClr>
            </a:solidFill>
            <a:prstDash val="solid"/>
          </a:ln>
        </p:spPr>
        <p:txBody>
          <a:bodyPr/>
          <a:lstStyle/>
          <a:p>
            <a:endParaRPr lang="en-US"/>
          </a:p>
        </p:txBody>
      </p:sp>
      <p:sp>
        <p:nvSpPr>
          <p:cNvPr id="30" name="Text 27"/>
          <p:cNvSpPr/>
          <p:nvPr/>
        </p:nvSpPr>
        <p:spPr>
          <a:xfrm>
            <a:off x="502920" y="6501384"/>
            <a:ext cx="3840480" cy="128016"/>
          </a:xfrm>
          <a:prstGeom prst="rect">
            <a:avLst/>
          </a:prstGeom>
          <a:noFill/>
          <a:ln/>
        </p:spPr>
        <p:txBody>
          <a:bodyPr wrap="square" lIns="0" tIns="0" rIns="0" bIns="0" rtlCol="0" anchor="t">
            <a:normAutofit/>
          </a:bodyPr>
          <a:lstStyle/>
          <a:p>
            <a:pPr marL="0" indent="0" algn="l">
              <a:buNone/>
            </a:pPr>
            <a:r>
              <a:rPr lang="en-US" sz="580" dirty="0">
                <a:solidFill>
                  <a:srgbClr val="8FA0BC"/>
                </a:solidFill>
                <a:latin typeface="JetBrains Mono" pitchFamily="34" charset="0"/>
                <a:ea typeface="JetBrains Mono" pitchFamily="34" charset="-122"/>
                <a:cs typeface="JetBrains Mono" pitchFamily="34" charset="-120"/>
              </a:rPr>
              <a:t>A GLOBAL AI TECHNOLOGY PLATFORM • WPTG.AI</a:t>
            </a:r>
            <a:endParaRPr lang="en-US" sz="580" dirty="0"/>
          </a:p>
        </p:txBody>
      </p:sp>
      <p:sp>
        <p:nvSpPr>
          <p:cNvPr id="31" name="Text 28"/>
          <p:cNvSpPr/>
          <p:nvPr/>
        </p:nvSpPr>
        <p:spPr>
          <a:xfrm>
            <a:off x="11338560" y="6501384"/>
            <a:ext cx="365760" cy="128016"/>
          </a:xfrm>
          <a:prstGeom prst="rect">
            <a:avLst/>
          </a:prstGeom>
          <a:noFill/>
          <a:ln/>
        </p:spPr>
        <p:txBody>
          <a:bodyPr wrap="square" lIns="0" tIns="0" rIns="0" bIns="0" rtlCol="0" anchor="t">
            <a:normAutofit/>
          </a:bodyPr>
          <a:lstStyle/>
          <a:p>
            <a:pPr marL="0" indent="0" algn="r">
              <a:buNone/>
            </a:pPr>
            <a:r>
              <a:rPr lang="en-US" sz="580" dirty="0">
                <a:solidFill>
                  <a:srgbClr val="8FA0BC"/>
                </a:solidFill>
                <a:latin typeface="JetBrains Mono" pitchFamily="34" charset="0"/>
                <a:ea typeface="JetBrains Mono" pitchFamily="34" charset="-122"/>
                <a:cs typeface="JetBrains Mono" pitchFamily="34" charset="-120"/>
              </a:rPr>
              <a:t>04 / 07</a:t>
            </a:r>
            <a:endParaRPr lang="en-US" sz="580" dirty="0"/>
          </a:p>
        </p:txBody>
      </p:sp>
      <p:sp>
        <p:nvSpPr>
          <p:cNvPr id="32" name="Text 29"/>
          <p:cNvSpPr/>
          <p:nvPr/>
        </p:nvSpPr>
        <p:spPr>
          <a:xfrm>
            <a:off x="502920" y="1335024"/>
            <a:ext cx="7315200" cy="182880"/>
          </a:xfrm>
          <a:prstGeom prst="rect">
            <a:avLst/>
          </a:prstGeom>
          <a:noFill/>
          <a:ln/>
        </p:spPr>
        <p:txBody>
          <a:bodyPr wrap="square" lIns="0" tIns="0" rIns="0" bIns="0" rtlCol="0" anchor="t">
            <a:normAutofit/>
          </a:bodyPr>
          <a:lstStyle/>
          <a:p>
            <a:pPr marL="0" indent="0" algn="l">
              <a:buNone/>
            </a:pPr>
            <a:r>
              <a:rPr lang="en-US" sz="1100" dirty="0">
                <a:solidFill>
                  <a:srgbClr val="5FC1F2"/>
                </a:solidFill>
                <a:latin typeface="JetBrains Mono" pitchFamily="34" charset="0"/>
                <a:ea typeface="JetBrains Mono" pitchFamily="34" charset="-122"/>
                <a:cs typeface="JetBrains Mono" pitchFamily="34" charset="-120"/>
              </a:rPr>
              <a:t>INTANGIBLES &amp; PLATFORM INVESTMENT</a:t>
            </a:r>
            <a:endParaRPr lang="en-US" sz="1100" dirty="0"/>
          </a:p>
        </p:txBody>
      </p:sp>
      <p:sp>
        <p:nvSpPr>
          <p:cNvPr id="33" name="Text 30"/>
          <p:cNvSpPr/>
          <p:nvPr/>
        </p:nvSpPr>
        <p:spPr>
          <a:xfrm>
            <a:off x="502920" y="1572768"/>
            <a:ext cx="10515600" cy="868680"/>
          </a:xfrm>
          <a:prstGeom prst="rect">
            <a:avLst/>
          </a:prstGeom>
          <a:noFill/>
          <a:ln/>
        </p:spPr>
        <p:txBody>
          <a:bodyPr wrap="square" lIns="0" tIns="0" rIns="0" bIns="0" rtlCol="0" anchor="t">
            <a:normAutofit/>
          </a:bodyPr>
          <a:lstStyle/>
          <a:p>
            <a:pPr marL="0" indent="0" algn="l">
              <a:buNone/>
            </a:pPr>
            <a:r>
              <a:rPr lang="en-US" sz="2400" b="1" dirty="0">
                <a:solidFill>
                  <a:srgbClr val="FFFFFF"/>
                </a:solidFill>
                <a:latin typeface="DM Sans 14pt" pitchFamily="34" charset="0"/>
                <a:ea typeface="DM Sans 14pt" pitchFamily="34" charset="-122"/>
                <a:cs typeface="DM Sans 14pt" pitchFamily="34" charset="-120"/>
              </a:rPr>
              <a:t>Intangibles reflect acquisitions and owned technology investment.</a:t>
            </a:r>
            <a:endParaRPr lang="en-US" sz="2400" dirty="0"/>
          </a:p>
        </p:txBody>
      </p:sp>
      <p:sp>
        <p:nvSpPr>
          <p:cNvPr id="34" name="Text 31"/>
          <p:cNvSpPr/>
          <p:nvPr/>
        </p:nvSpPr>
        <p:spPr>
          <a:xfrm>
            <a:off x="502920" y="2423160"/>
            <a:ext cx="10789920" cy="219456"/>
          </a:xfrm>
          <a:prstGeom prst="rect">
            <a:avLst/>
          </a:prstGeom>
          <a:noFill/>
          <a:ln/>
        </p:spPr>
        <p:txBody>
          <a:bodyPr wrap="square" lIns="0" tIns="0" rIns="0" bIns="0" rtlCol="0" anchor="t">
            <a:normAutofit fontScale="92500"/>
          </a:bodyPr>
          <a:lstStyle/>
          <a:p>
            <a:pPr marL="0" indent="0" algn="l">
              <a:buNone/>
            </a:pPr>
            <a:r>
              <a:rPr lang="en-US" sz="1050" dirty="0">
                <a:solidFill>
                  <a:srgbClr val="C7D3E6"/>
                </a:solidFill>
                <a:latin typeface="DM Sans 14pt" pitchFamily="34" charset="0"/>
                <a:ea typeface="DM Sans 14pt" pitchFamily="34" charset="-122"/>
                <a:cs typeface="DM Sans 14pt" pitchFamily="34" charset="-120"/>
              </a:rPr>
              <a:t>Additions of SEK 69.2m comprise SEK 39.7m acquisition goodwill and SEK 29.5m capitalised development, less SEK 0.5m of amortisation, disposals and translation movements.</a:t>
            </a:r>
            <a:endParaRPr lang="en-US" sz="1050" dirty="0"/>
          </a:p>
        </p:txBody>
      </p:sp>
      <p:sp>
        <p:nvSpPr>
          <p:cNvPr id="35" name="Shape 32"/>
          <p:cNvSpPr/>
          <p:nvPr/>
        </p:nvSpPr>
        <p:spPr>
          <a:xfrm>
            <a:off x="502920" y="2907792"/>
            <a:ext cx="2834640" cy="1463040"/>
          </a:xfrm>
          <a:prstGeom prst="roundRect">
            <a:avLst>
              <a:gd name="adj" fmla="val 5000"/>
            </a:avLst>
          </a:prstGeom>
          <a:solidFill>
            <a:srgbClr val="0F2548">
              <a:alpha val="95000"/>
            </a:srgbClr>
          </a:solidFill>
          <a:ln w="12700">
            <a:solidFill>
              <a:srgbClr val="8FA0BC">
                <a:alpha val="56000"/>
              </a:srgbClr>
            </a:solidFill>
            <a:prstDash val="solid"/>
          </a:ln>
        </p:spPr>
        <p:txBody>
          <a:bodyPr/>
          <a:lstStyle/>
          <a:p>
            <a:endParaRPr lang="en-US"/>
          </a:p>
        </p:txBody>
      </p:sp>
      <p:sp>
        <p:nvSpPr>
          <p:cNvPr id="36" name="Shape 33"/>
          <p:cNvSpPr/>
          <p:nvPr/>
        </p:nvSpPr>
        <p:spPr>
          <a:xfrm>
            <a:off x="685800" y="3090672"/>
            <a:ext cx="201168" cy="201168"/>
          </a:xfrm>
          <a:prstGeom prst="ellipse">
            <a:avLst/>
          </a:prstGeom>
          <a:solidFill>
            <a:srgbClr val="8FA0BC"/>
          </a:solidFill>
          <a:ln w="12700">
            <a:solidFill>
              <a:srgbClr val="8FA0BC">
                <a:alpha val="0"/>
              </a:srgbClr>
            </a:solidFill>
            <a:prstDash val="solid"/>
          </a:ln>
        </p:spPr>
        <p:txBody>
          <a:bodyPr/>
          <a:lstStyle/>
          <a:p>
            <a:endParaRPr lang="en-US"/>
          </a:p>
        </p:txBody>
      </p:sp>
      <p:sp>
        <p:nvSpPr>
          <p:cNvPr id="37" name="Text 34"/>
          <p:cNvSpPr/>
          <p:nvPr/>
        </p:nvSpPr>
        <p:spPr>
          <a:xfrm>
            <a:off x="978408" y="3072384"/>
            <a:ext cx="219456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Opening balance</a:t>
            </a:r>
            <a:endParaRPr lang="en-US" sz="1030" dirty="0"/>
          </a:p>
        </p:txBody>
      </p:sp>
      <p:sp>
        <p:nvSpPr>
          <p:cNvPr id="38" name="Shape 35"/>
          <p:cNvSpPr/>
          <p:nvPr/>
        </p:nvSpPr>
        <p:spPr>
          <a:xfrm>
            <a:off x="704088" y="3520440"/>
            <a:ext cx="2432304" cy="0"/>
          </a:xfrm>
          <a:prstGeom prst="line">
            <a:avLst/>
          </a:prstGeom>
          <a:noFill/>
          <a:ln w="12700">
            <a:solidFill>
              <a:srgbClr val="8FA0BC">
                <a:alpha val="55000"/>
              </a:srgbClr>
            </a:solidFill>
            <a:prstDash val="solid"/>
          </a:ln>
        </p:spPr>
        <p:txBody>
          <a:bodyPr/>
          <a:lstStyle/>
          <a:p>
            <a:endParaRPr lang="en-US"/>
          </a:p>
        </p:txBody>
      </p:sp>
      <p:sp>
        <p:nvSpPr>
          <p:cNvPr id="39" name="Text 36"/>
          <p:cNvSpPr/>
          <p:nvPr/>
        </p:nvSpPr>
        <p:spPr>
          <a:xfrm>
            <a:off x="704088" y="3712464"/>
            <a:ext cx="2432304" cy="365760"/>
          </a:xfrm>
          <a:prstGeom prst="rect">
            <a:avLst/>
          </a:prstGeom>
          <a:noFill/>
          <a:ln/>
        </p:spPr>
        <p:txBody>
          <a:bodyPr wrap="square" lIns="0" tIns="0" rIns="0" bIns="0" rtlCol="0" anchor="t">
            <a:normAutofit/>
          </a:bodyPr>
          <a:lstStyle/>
          <a:p>
            <a:pPr marL="0" indent="0" algn="l">
              <a:buNone/>
            </a:pPr>
            <a:r>
              <a:rPr lang="en-US" sz="2200" b="1" dirty="0">
                <a:solidFill>
                  <a:srgbClr val="FFFFFF"/>
                </a:solidFill>
                <a:latin typeface="DM Sans 14pt" pitchFamily="34" charset="0"/>
                <a:ea typeface="DM Sans 14pt" pitchFamily="34" charset="-122"/>
                <a:cs typeface="DM Sans 14pt" pitchFamily="34" charset="-120"/>
              </a:rPr>
              <a:t>SEK 108.4m</a:t>
            </a:r>
            <a:endParaRPr lang="en-US" sz="2200" dirty="0"/>
          </a:p>
        </p:txBody>
      </p:sp>
      <p:sp>
        <p:nvSpPr>
          <p:cNvPr id="40" name="Text 37"/>
          <p:cNvSpPr/>
          <p:nvPr/>
        </p:nvSpPr>
        <p:spPr>
          <a:xfrm>
            <a:off x="704088" y="4133088"/>
            <a:ext cx="2432304" cy="164592"/>
          </a:xfrm>
          <a:prstGeom prst="rect">
            <a:avLst/>
          </a:prstGeom>
          <a:noFill/>
          <a:ln/>
        </p:spPr>
        <p:txBody>
          <a:bodyPr wrap="square" lIns="0" tIns="0" rIns="0" bIns="0" rtlCol="0" anchor="t">
            <a:normAutofit/>
          </a:bodyPr>
          <a:lstStyle/>
          <a:p>
            <a:pPr marL="0" indent="0" algn="l">
              <a:buNone/>
            </a:pPr>
            <a:r>
              <a:rPr lang="en-US" sz="870" dirty="0">
                <a:solidFill>
                  <a:srgbClr val="C7D3E6"/>
                </a:solidFill>
                <a:latin typeface="DM Sans 14pt" pitchFamily="34" charset="0"/>
                <a:ea typeface="DM Sans 14pt" pitchFamily="34" charset="-122"/>
                <a:cs typeface="DM Sans 14pt" pitchFamily="34" charset="-120"/>
              </a:rPr>
              <a:t>Intangible assets at 31 Dec 2025</a:t>
            </a:r>
            <a:endParaRPr lang="en-US" sz="870" dirty="0"/>
          </a:p>
        </p:txBody>
      </p:sp>
      <p:sp>
        <p:nvSpPr>
          <p:cNvPr id="41" name="Text 38"/>
          <p:cNvSpPr/>
          <p:nvPr/>
        </p:nvSpPr>
        <p:spPr>
          <a:xfrm>
            <a:off x="3520440" y="3547872"/>
            <a:ext cx="228600" cy="201168"/>
          </a:xfrm>
          <a:prstGeom prst="rect">
            <a:avLst/>
          </a:prstGeom>
          <a:noFill/>
          <a:ln/>
        </p:spPr>
        <p:txBody>
          <a:bodyPr wrap="square" lIns="0" tIns="0" rIns="0" bIns="0" rtlCol="0" anchor="t">
            <a:normAutofit fontScale="92500" lnSpcReduction="10000"/>
          </a:bodyPr>
          <a:lstStyle/>
          <a:p>
            <a:pPr marL="0" indent="0" algn="ctr">
              <a:buNone/>
            </a:pPr>
            <a:r>
              <a:rPr lang="en-US" sz="1500" b="1" dirty="0">
                <a:solidFill>
                  <a:srgbClr val="8FA0BC"/>
                </a:solidFill>
                <a:latin typeface="DM Sans 14pt" pitchFamily="34" charset="0"/>
                <a:ea typeface="DM Sans 14pt" pitchFamily="34" charset="-122"/>
                <a:cs typeface="DM Sans 14pt" pitchFamily="34" charset="-120"/>
              </a:rPr>
              <a:t>+</a:t>
            </a:r>
            <a:endParaRPr lang="en-US" sz="1500" dirty="0"/>
          </a:p>
        </p:txBody>
      </p:sp>
      <p:sp>
        <p:nvSpPr>
          <p:cNvPr id="42" name="Shape 39"/>
          <p:cNvSpPr/>
          <p:nvPr/>
        </p:nvSpPr>
        <p:spPr>
          <a:xfrm>
            <a:off x="3840480" y="2907792"/>
            <a:ext cx="2377440" cy="1463040"/>
          </a:xfrm>
          <a:prstGeom prst="roundRect">
            <a:avLst>
              <a:gd name="adj" fmla="val 5000"/>
            </a:avLst>
          </a:prstGeom>
          <a:solidFill>
            <a:srgbClr val="0F2548">
              <a:alpha val="95000"/>
            </a:srgbClr>
          </a:solidFill>
          <a:ln w="12700">
            <a:solidFill>
              <a:srgbClr val="5DD89C">
                <a:alpha val="56000"/>
              </a:srgbClr>
            </a:solidFill>
            <a:prstDash val="solid"/>
          </a:ln>
        </p:spPr>
        <p:txBody>
          <a:bodyPr/>
          <a:lstStyle/>
          <a:p>
            <a:endParaRPr lang="en-US"/>
          </a:p>
        </p:txBody>
      </p:sp>
      <p:sp>
        <p:nvSpPr>
          <p:cNvPr id="43" name="Shape 40"/>
          <p:cNvSpPr/>
          <p:nvPr/>
        </p:nvSpPr>
        <p:spPr>
          <a:xfrm>
            <a:off x="4023360" y="3090672"/>
            <a:ext cx="201168" cy="201168"/>
          </a:xfrm>
          <a:prstGeom prst="ellipse">
            <a:avLst/>
          </a:prstGeom>
          <a:solidFill>
            <a:srgbClr val="5DD89C"/>
          </a:solidFill>
          <a:ln w="12700">
            <a:solidFill>
              <a:srgbClr val="5DD89C">
                <a:alpha val="0"/>
              </a:srgbClr>
            </a:solidFill>
            <a:prstDash val="solid"/>
          </a:ln>
        </p:spPr>
        <p:txBody>
          <a:bodyPr/>
          <a:lstStyle/>
          <a:p>
            <a:endParaRPr lang="en-US"/>
          </a:p>
        </p:txBody>
      </p:sp>
      <p:sp>
        <p:nvSpPr>
          <p:cNvPr id="44" name="Text 41"/>
          <p:cNvSpPr/>
          <p:nvPr/>
        </p:nvSpPr>
        <p:spPr>
          <a:xfrm>
            <a:off x="4315968" y="3072384"/>
            <a:ext cx="173736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Goodwill from acquisitions</a:t>
            </a:r>
            <a:endParaRPr lang="en-US" sz="1030" dirty="0"/>
          </a:p>
        </p:txBody>
      </p:sp>
      <p:sp>
        <p:nvSpPr>
          <p:cNvPr id="45" name="Shape 42"/>
          <p:cNvSpPr/>
          <p:nvPr/>
        </p:nvSpPr>
        <p:spPr>
          <a:xfrm>
            <a:off x="4041648" y="3520440"/>
            <a:ext cx="1975104" cy="0"/>
          </a:xfrm>
          <a:prstGeom prst="line">
            <a:avLst/>
          </a:prstGeom>
          <a:noFill/>
          <a:ln w="12700">
            <a:solidFill>
              <a:srgbClr val="5DD89C">
                <a:alpha val="55000"/>
              </a:srgbClr>
            </a:solidFill>
            <a:prstDash val="solid"/>
          </a:ln>
        </p:spPr>
        <p:txBody>
          <a:bodyPr/>
          <a:lstStyle/>
          <a:p>
            <a:endParaRPr lang="en-US"/>
          </a:p>
        </p:txBody>
      </p:sp>
      <p:sp>
        <p:nvSpPr>
          <p:cNvPr id="46" name="Text 43"/>
          <p:cNvSpPr/>
          <p:nvPr/>
        </p:nvSpPr>
        <p:spPr>
          <a:xfrm>
            <a:off x="4041648" y="3712464"/>
            <a:ext cx="1975104" cy="365760"/>
          </a:xfrm>
          <a:prstGeom prst="rect">
            <a:avLst/>
          </a:prstGeom>
          <a:noFill/>
          <a:ln/>
        </p:spPr>
        <p:txBody>
          <a:bodyPr wrap="square" lIns="0" tIns="0" rIns="0" bIns="0" rtlCol="0" anchor="t">
            <a:normAutofit/>
          </a:bodyPr>
          <a:lstStyle/>
          <a:p>
            <a:pPr marL="0" indent="0" algn="l">
              <a:buNone/>
            </a:pPr>
            <a:r>
              <a:rPr lang="en-US" sz="2200" b="1" dirty="0">
                <a:solidFill>
                  <a:srgbClr val="FFFFFF"/>
                </a:solidFill>
                <a:latin typeface="DM Sans 14pt" pitchFamily="34" charset="0"/>
                <a:ea typeface="DM Sans 14pt" pitchFamily="34" charset="-122"/>
                <a:cs typeface="DM Sans 14pt" pitchFamily="34" charset="-120"/>
              </a:rPr>
              <a:t>SEK 39.7m</a:t>
            </a:r>
            <a:endParaRPr lang="en-US" sz="2200" dirty="0"/>
          </a:p>
        </p:txBody>
      </p:sp>
      <p:sp>
        <p:nvSpPr>
          <p:cNvPr id="47" name="Text 44"/>
          <p:cNvSpPr/>
          <p:nvPr/>
        </p:nvSpPr>
        <p:spPr>
          <a:xfrm>
            <a:off x="4041648" y="4133088"/>
            <a:ext cx="1975104" cy="164592"/>
          </a:xfrm>
          <a:prstGeom prst="rect">
            <a:avLst/>
          </a:prstGeom>
          <a:noFill/>
          <a:ln/>
        </p:spPr>
        <p:txBody>
          <a:bodyPr wrap="square" lIns="0" tIns="0" rIns="0" bIns="0" rtlCol="0" anchor="t">
            <a:normAutofit/>
          </a:bodyPr>
          <a:lstStyle/>
          <a:p>
            <a:pPr marL="0" indent="0" algn="l">
              <a:buNone/>
            </a:pPr>
            <a:r>
              <a:rPr lang="en-US" sz="870" dirty="0">
                <a:solidFill>
                  <a:srgbClr val="C7D3E6"/>
                </a:solidFill>
                <a:latin typeface="DM Sans 14pt" pitchFamily="34" charset="0"/>
                <a:ea typeface="DM Sans 14pt" pitchFamily="34" charset="-122"/>
                <a:cs typeface="DM Sans 14pt" pitchFamily="34" charset="-120"/>
              </a:rPr>
              <a:t>New businesses consolidated in H1</a:t>
            </a:r>
            <a:endParaRPr lang="en-US" sz="870" dirty="0"/>
          </a:p>
        </p:txBody>
      </p:sp>
      <p:sp>
        <p:nvSpPr>
          <p:cNvPr id="48" name="Text 45"/>
          <p:cNvSpPr/>
          <p:nvPr/>
        </p:nvSpPr>
        <p:spPr>
          <a:xfrm>
            <a:off x="6400800" y="3547872"/>
            <a:ext cx="228600" cy="201168"/>
          </a:xfrm>
          <a:prstGeom prst="rect">
            <a:avLst/>
          </a:prstGeom>
          <a:noFill/>
          <a:ln/>
        </p:spPr>
        <p:txBody>
          <a:bodyPr wrap="square" lIns="0" tIns="0" rIns="0" bIns="0" rtlCol="0" anchor="t">
            <a:normAutofit fontScale="92500" lnSpcReduction="10000"/>
          </a:bodyPr>
          <a:lstStyle/>
          <a:p>
            <a:pPr marL="0" indent="0" algn="ctr">
              <a:buNone/>
            </a:pPr>
            <a:r>
              <a:rPr lang="en-US" sz="1500" b="1" dirty="0">
                <a:solidFill>
                  <a:srgbClr val="8FA0BC"/>
                </a:solidFill>
                <a:latin typeface="DM Sans 14pt" pitchFamily="34" charset="0"/>
                <a:ea typeface="DM Sans 14pt" pitchFamily="34" charset="-122"/>
                <a:cs typeface="DM Sans 14pt" pitchFamily="34" charset="-120"/>
              </a:rPr>
              <a:t>+</a:t>
            </a:r>
            <a:endParaRPr lang="en-US" sz="1500" dirty="0"/>
          </a:p>
        </p:txBody>
      </p:sp>
      <p:sp>
        <p:nvSpPr>
          <p:cNvPr id="49" name="Shape 46"/>
          <p:cNvSpPr/>
          <p:nvPr/>
        </p:nvSpPr>
        <p:spPr>
          <a:xfrm>
            <a:off x="6720840" y="2907792"/>
            <a:ext cx="2377440" cy="1463040"/>
          </a:xfrm>
          <a:prstGeom prst="roundRect">
            <a:avLst>
              <a:gd name="adj" fmla="val 5000"/>
            </a:avLst>
          </a:prstGeom>
          <a:solidFill>
            <a:srgbClr val="0F2548">
              <a:alpha val="95000"/>
            </a:srgbClr>
          </a:solidFill>
          <a:ln w="12700">
            <a:solidFill>
              <a:srgbClr val="A78BFA">
                <a:alpha val="56000"/>
              </a:srgbClr>
            </a:solidFill>
            <a:prstDash val="solid"/>
          </a:ln>
        </p:spPr>
        <p:txBody>
          <a:bodyPr/>
          <a:lstStyle/>
          <a:p>
            <a:endParaRPr lang="en-US"/>
          </a:p>
        </p:txBody>
      </p:sp>
      <p:sp>
        <p:nvSpPr>
          <p:cNvPr id="50" name="Shape 47"/>
          <p:cNvSpPr/>
          <p:nvPr/>
        </p:nvSpPr>
        <p:spPr>
          <a:xfrm>
            <a:off x="6903720" y="3090672"/>
            <a:ext cx="201168" cy="201168"/>
          </a:xfrm>
          <a:prstGeom prst="ellipse">
            <a:avLst/>
          </a:prstGeom>
          <a:solidFill>
            <a:srgbClr val="A78BFA"/>
          </a:solidFill>
          <a:ln w="12700">
            <a:solidFill>
              <a:srgbClr val="A78BFA">
                <a:alpha val="0"/>
              </a:srgbClr>
            </a:solidFill>
            <a:prstDash val="solid"/>
          </a:ln>
        </p:spPr>
        <p:txBody>
          <a:bodyPr/>
          <a:lstStyle/>
          <a:p>
            <a:endParaRPr lang="en-US"/>
          </a:p>
        </p:txBody>
      </p:sp>
      <p:sp>
        <p:nvSpPr>
          <p:cNvPr id="51" name="Text 48"/>
          <p:cNvSpPr/>
          <p:nvPr/>
        </p:nvSpPr>
        <p:spPr>
          <a:xfrm>
            <a:off x="7196328" y="3072384"/>
            <a:ext cx="173736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Capitalised development</a:t>
            </a:r>
            <a:endParaRPr lang="en-US" sz="1030" dirty="0"/>
          </a:p>
        </p:txBody>
      </p:sp>
      <p:sp>
        <p:nvSpPr>
          <p:cNvPr id="52" name="Shape 49"/>
          <p:cNvSpPr/>
          <p:nvPr/>
        </p:nvSpPr>
        <p:spPr>
          <a:xfrm>
            <a:off x="6922008" y="3520440"/>
            <a:ext cx="1975104" cy="0"/>
          </a:xfrm>
          <a:prstGeom prst="line">
            <a:avLst/>
          </a:prstGeom>
          <a:noFill/>
          <a:ln w="12700">
            <a:solidFill>
              <a:srgbClr val="A78BFA">
                <a:alpha val="55000"/>
              </a:srgbClr>
            </a:solidFill>
            <a:prstDash val="solid"/>
          </a:ln>
        </p:spPr>
        <p:txBody>
          <a:bodyPr/>
          <a:lstStyle/>
          <a:p>
            <a:endParaRPr lang="en-US"/>
          </a:p>
        </p:txBody>
      </p:sp>
      <p:sp>
        <p:nvSpPr>
          <p:cNvPr id="53" name="Text 50"/>
          <p:cNvSpPr/>
          <p:nvPr/>
        </p:nvSpPr>
        <p:spPr>
          <a:xfrm>
            <a:off x="6922008" y="3712464"/>
            <a:ext cx="1975104" cy="365760"/>
          </a:xfrm>
          <a:prstGeom prst="rect">
            <a:avLst/>
          </a:prstGeom>
          <a:noFill/>
          <a:ln/>
        </p:spPr>
        <p:txBody>
          <a:bodyPr wrap="square" lIns="0" tIns="0" rIns="0" bIns="0" rtlCol="0" anchor="t">
            <a:normAutofit/>
          </a:bodyPr>
          <a:lstStyle/>
          <a:p>
            <a:pPr marL="0" indent="0" algn="l">
              <a:buNone/>
            </a:pPr>
            <a:r>
              <a:rPr lang="en-US" sz="2200" b="1" dirty="0">
                <a:solidFill>
                  <a:srgbClr val="FFFFFF"/>
                </a:solidFill>
                <a:latin typeface="DM Sans 14pt" pitchFamily="34" charset="0"/>
                <a:ea typeface="DM Sans 14pt" pitchFamily="34" charset="-122"/>
                <a:cs typeface="DM Sans 14pt" pitchFamily="34" charset="-120"/>
              </a:rPr>
              <a:t>SEK 29.5m</a:t>
            </a:r>
            <a:endParaRPr lang="en-US" sz="2200" dirty="0"/>
          </a:p>
        </p:txBody>
      </p:sp>
      <p:sp>
        <p:nvSpPr>
          <p:cNvPr id="54" name="Text 51"/>
          <p:cNvSpPr/>
          <p:nvPr/>
        </p:nvSpPr>
        <p:spPr>
          <a:xfrm>
            <a:off x="6922008" y="4133088"/>
            <a:ext cx="1975104" cy="164592"/>
          </a:xfrm>
          <a:prstGeom prst="rect">
            <a:avLst/>
          </a:prstGeom>
          <a:noFill/>
          <a:ln/>
        </p:spPr>
        <p:txBody>
          <a:bodyPr wrap="square" lIns="0" tIns="0" rIns="0" bIns="0" rtlCol="0" anchor="t">
            <a:normAutofit/>
          </a:bodyPr>
          <a:lstStyle/>
          <a:p>
            <a:pPr marL="0" indent="0" algn="l">
              <a:buNone/>
            </a:pPr>
            <a:r>
              <a:rPr lang="en-US" sz="870" dirty="0">
                <a:solidFill>
                  <a:srgbClr val="C7D3E6"/>
                </a:solidFill>
                <a:latin typeface="DM Sans 14pt" pitchFamily="34" charset="0"/>
                <a:ea typeface="DM Sans 14pt" pitchFamily="34" charset="-122"/>
                <a:cs typeface="DM Sans 14pt" pitchFamily="34" charset="-120"/>
              </a:rPr>
              <a:t>Owned IP and technology investment</a:t>
            </a:r>
            <a:endParaRPr lang="en-US" sz="870" dirty="0"/>
          </a:p>
        </p:txBody>
      </p:sp>
      <p:sp>
        <p:nvSpPr>
          <p:cNvPr id="55" name="Text 52"/>
          <p:cNvSpPr/>
          <p:nvPr/>
        </p:nvSpPr>
        <p:spPr>
          <a:xfrm>
            <a:off x="9262872" y="3547872"/>
            <a:ext cx="228600" cy="201168"/>
          </a:xfrm>
          <a:prstGeom prst="rect">
            <a:avLst/>
          </a:prstGeom>
          <a:noFill/>
          <a:ln/>
        </p:spPr>
        <p:txBody>
          <a:bodyPr wrap="square" lIns="0" tIns="0" rIns="0" bIns="0" rtlCol="0" anchor="t">
            <a:normAutofit fontScale="92500" lnSpcReduction="10000"/>
          </a:bodyPr>
          <a:lstStyle/>
          <a:p>
            <a:pPr marL="0" indent="0" algn="ctr">
              <a:buNone/>
            </a:pPr>
            <a:r>
              <a:rPr lang="en-US" sz="1500" b="1" dirty="0">
                <a:solidFill>
                  <a:srgbClr val="5FC1F2"/>
                </a:solidFill>
                <a:latin typeface="DM Sans 14pt" pitchFamily="34" charset="0"/>
                <a:ea typeface="DM Sans 14pt" pitchFamily="34" charset="-122"/>
                <a:cs typeface="DM Sans 14pt" pitchFamily="34" charset="-120"/>
              </a:rPr>
              <a:t>→</a:t>
            </a:r>
            <a:endParaRPr lang="en-US" sz="1500" dirty="0"/>
          </a:p>
        </p:txBody>
      </p:sp>
      <p:sp>
        <p:nvSpPr>
          <p:cNvPr id="56" name="Shape 53"/>
          <p:cNvSpPr/>
          <p:nvPr/>
        </p:nvSpPr>
        <p:spPr>
          <a:xfrm>
            <a:off x="9464040" y="2907792"/>
            <a:ext cx="2240280" cy="1463040"/>
          </a:xfrm>
          <a:prstGeom prst="roundRect">
            <a:avLst>
              <a:gd name="adj" fmla="val 5000"/>
            </a:avLst>
          </a:prstGeom>
          <a:solidFill>
            <a:srgbClr val="0F2548">
              <a:alpha val="95000"/>
            </a:srgbClr>
          </a:solidFill>
          <a:ln w="12700">
            <a:solidFill>
              <a:srgbClr val="3DA8E0">
                <a:alpha val="56000"/>
              </a:srgbClr>
            </a:solidFill>
            <a:prstDash val="solid"/>
          </a:ln>
        </p:spPr>
        <p:txBody>
          <a:bodyPr/>
          <a:lstStyle/>
          <a:p>
            <a:endParaRPr lang="en-US"/>
          </a:p>
        </p:txBody>
      </p:sp>
      <p:sp>
        <p:nvSpPr>
          <p:cNvPr id="57" name="Shape 54"/>
          <p:cNvSpPr/>
          <p:nvPr/>
        </p:nvSpPr>
        <p:spPr>
          <a:xfrm>
            <a:off x="9646920" y="3090672"/>
            <a:ext cx="201168" cy="201168"/>
          </a:xfrm>
          <a:prstGeom prst="ellipse">
            <a:avLst/>
          </a:prstGeom>
          <a:solidFill>
            <a:srgbClr val="3DA8E0"/>
          </a:solidFill>
          <a:ln w="12700">
            <a:solidFill>
              <a:srgbClr val="3DA8E0">
                <a:alpha val="0"/>
              </a:srgbClr>
            </a:solidFill>
            <a:prstDash val="solid"/>
          </a:ln>
        </p:spPr>
        <p:txBody>
          <a:bodyPr/>
          <a:lstStyle/>
          <a:p>
            <a:endParaRPr lang="en-US"/>
          </a:p>
        </p:txBody>
      </p:sp>
      <p:sp>
        <p:nvSpPr>
          <p:cNvPr id="58" name="Text 55"/>
          <p:cNvSpPr/>
          <p:nvPr/>
        </p:nvSpPr>
        <p:spPr>
          <a:xfrm>
            <a:off x="9939528" y="3072384"/>
            <a:ext cx="160020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Closing balance</a:t>
            </a:r>
            <a:endParaRPr lang="en-US" sz="1030" dirty="0"/>
          </a:p>
        </p:txBody>
      </p:sp>
      <p:sp>
        <p:nvSpPr>
          <p:cNvPr id="59" name="Shape 56"/>
          <p:cNvSpPr/>
          <p:nvPr/>
        </p:nvSpPr>
        <p:spPr>
          <a:xfrm>
            <a:off x="9665208" y="3520440"/>
            <a:ext cx="1837944" cy="0"/>
          </a:xfrm>
          <a:prstGeom prst="line">
            <a:avLst/>
          </a:prstGeom>
          <a:noFill/>
          <a:ln w="12700">
            <a:solidFill>
              <a:srgbClr val="3DA8E0">
                <a:alpha val="55000"/>
              </a:srgbClr>
            </a:solidFill>
            <a:prstDash val="solid"/>
          </a:ln>
        </p:spPr>
        <p:txBody>
          <a:bodyPr/>
          <a:lstStyle/>
          <a:p>
            <a:endParaRPr lang="en-US"/>
          </a:p>
        </p:txBody>
      </p:sp>
      <p:sp>
        <p:nvSpPr>
          <p:cNvPr id="60" name="Text 57"/>
          <p:cNvSpPr/>
          <p:nvPr/>
        </p:nvSpPr>
        <p:spPr>
          <a:xfrm>
            <a:off x="9665208" y="3712464"/>
            <a:ext cx="1837944" cy="365760"/>
          </a:xfrm>
          <a:prstGeom prst="rect">
            <a:avLst/>
          </a:prstGeom>
          <a:noFill/>
          <a:ln/>
        </p:spPr>
        <p:txBody>
          <a:bodyPr wrap="square" lIns="0" tIns="0" rIns="0" bIns="0" rtlCol="0" anchor="t">
            <a:normAutofit/>
          </a:bodyPr>
          <a:lstStyle/>
          <a:p>
            <a:pPr marL="0" indent="0" algn="l">
              <a:buNone/>
            </a:pPr>
            <a:r>
              <a:rPr lang="en-US" sz="2200" b="1" dirty="0">
                <a:solidFill>
                  <a:srgbClr val="FFFFFF"/>
                </a:solidFill>
                <a:latin typeface="DM Sans 14pt" pitchFamily="34" charset="0"/>
                <a:ea typeface="DM Sans 14pt" pitchFamily="34" charset="-122"/>
                <a:cs typeface="DM Sans 14pt" pitchFamily="34" charset="-120"/>
              </a:rPr>
              <a:t>SEK 177.1m</a:t>
            </a:r>
            <a:endParaRPr lang="en-US" sz="2200" dirty="0"/>
          </a:p>
        </p:txBody>
      </p:sp>
      <p:sp>
        <p:nvSpPr>
          <p:cNvPr id="61" name="Text 58"/>
          <p:cNvSpPr/>
          <p:nvPr/>
        </p:nvSpPr>
        <p:spPr>
          <a:xfrm>
            <a:off x="9665208" y="4133088"/>
            <a:ext cx="1837944" cy="164592"/>
          </a:xfrm>
          <a:prstGeom prst="rect">
            <a:avLst/>
          </a:prstGeom>
          <a:noFill/>
          <a:ln/>
        </p:spPr>
        <p:txBody>
          <a:bodyPr wrap="square" lIns="0" tIns="0" rIns="0" bIns="0" rtlCol="0" anchor="t">
            <a:normAutofit/>
          </a:bodyPr>
          <a:lstStyle/>
          <a:p>
            <a:pPr marL="0" indent="0" algn="l">
              <a:buNone/>
            </a:pPr>
            <a:r>
              <a:rPr lang="en-US" sz="870" dirty="0">
                <a:solidFill>
                  <a:srgbClr val="C7D3E6"/>
                </a:solidFill>
                <a:latin typeface="DM Sans 14pt" pitchFamily="34" charset="0"/>
                <a:ea typeface="DM Sans 14pt" pitchFamily="34" charset="-122"/>
                <a:cs typeface="DM Sans 14pt" pitchFamily="34" charset="-120"/>
              </a:rPr>
              <a:t>Intangible assets at 30 Jun 2026</a:t>
            </a:r>
            <a:endParaRPr lang="en-US" sz="870" dirty="0"/>
          </a:p>
        </p:txBody>
      </p:sp>
      <p:sp>
        <p:nvSpPr>
          <p:cNvPr id="62" name="Shape 59"/>
          <p:cNvSpPr/>
          <p:nvPr/>
        </p:nvSpPr>
        <p:spPr>
          <a:xfrm>
            <a:off x="502920" y="4800600"/>
            <a:ext cx="5394960" cy="749808"/>
          </a:xfrm>
          <a:prstGeom prst="roundRect">
            <a:avLst>
              <a:gd name="adj" fmla="val 9756"/>
            </a:avLst>
          </a:prstGeom>
          <a:solidFill>
            <a:srgbClr val="08182F"/>
          </a:solidFill>
          <a:ln w="12700">
            <a:solidFill>
              <a:srgbClr val="A78BFA">
                <a:alpha val="56000"/>
              </a:srgbClr>
            </a:solidFill>
            <a:prstDash val="solid"/>
          </a:ln>
        </p:spPr>
        <p:txBody>
          <a:bodyPr/>
          <a:lstStyle/>
          <a:p>
            <a:endParaRPr lang="en-US"/>
          </a:p>
        </p:txBody>
      </p:sp>
      <p:sp>
        <p:nvSpPr>
          <p:cNvPr id="63" name="Shape 60"/>
          <p:cNvSpPr/>
          <p:nvPr/>
        </p:nvSpPr>
        <p:spPr>
          <a:xfrm>
            <a:off x="502920" y="4800600"/>
            <a:ext cx="45720" cy="749808"/>
          </a:xfrm>
          <a:prstGeom prst="rect">
            <a:avLst/>
          </a:prstGeom>
          <a:solidFill>
            <a:srgbClr val="A78BFA"/>
          </a:solidFill>
          <a:ln w="12700">
            <a:solidFill>
              <a:srgbClr val="A78BFA">
                <a:alpha val="0"/>
              </a:srgbClr>
            </a:solidFill>
            <a:prstDash val="solid"/>
          </a:ln>
        </p:spPr>
        <p:txBody>
          <a:bodyPr/>
          <a:lstStyle/>
          <a:p>
            <a:endParaRPr lang="en-US"/>
          </a:p>
        </p:txBody>
      </p:sp>
      <p:sp>
        <p:nvSpPr>
          <p:cNvPr id="64" name="Text 61"/>
          <p:cNvSpPr/>
          <p:nvPr/>
        </p:nvSpPr>
        <p:spPr>
          <a:xfrm>
            <a:off x="777240" y="5029200"/>
            <a:ext cx="4846320" cy="164592"/>
          </a:xfrm>
          <a:prstGeom prst="rect">
            <a:avLst/>
          </a:prstGeom>
          <a:noFill/>
          <a:ln/>
        </p:spPr>
        <p:txBody>
          <a:bodyPr wrap="square" lIns="0" tIns="0" rIns="0" bIns="0" rtlCol="0" anchor="t">
            <a:normAutofit/>
          </a:bodyPr>
          <a:lstStyle/>
          <a:p>
            <a:pPr marL="0" indent="0" algn="l">
              <a:buNone/>
            </a:pPr>
            <a:r>
              <a:rPr lang="en-US" sz="620" dirty="0">
                <a:solidFill>
                  <a:srgbClr val="A78BFA"/>
                </a:solidFill>
                <a:latin typeface="JetBrains Mono" pitchFamily="34" charset="0"/>
                <a:ea typeface="JetBrains Mono" pitchFamily="34" charset="-122"/>
                <a:cs typeface="JetBrains Mono" pitchFamily="34" charset="-120"/>
              </a:rPr>
              <a:t>MANAGEMENT EXPLANATION</a:t>
            </a:r>
            <a:endParaRPr lang="en-US" sz="620" dirty="0"/>
          </a:p>
        </p:txBody>
      </p:sp>
      <p:sp>
        <p:nvSpPr>
          <p:cNvPr id="65" name="Text 62"/>
          <p:cNvSpPr/>
          <p:nvPr/>
        </p:nvSpPr>
        <p:spPr>
          <a:xfrm>
            <a:off x="777240" y="5151528"/>
            <a:ext cx="4846320" cy="73152"/>
          </a:xfrm>
          <a:prstGeom prst="rect">
            <a:avLst/>
          </a:prstGeom>
          <a:noFill/>
          <a:ln/>
        </p:spPr>
        <p:txBody>
          <a:bodyPr wrap="square" lIns="0" tIns="0" rIns="0" bIns="0" rtlCol="0" anchor="t">
            <a:noAutofit/>
          </a:bodyPr>
          <a:lstStyle/>
          <a:p>
            <a:pPr marL="0" indent="0" algn="l">
              <a:buNone/>
            </a:pPr>
            <a:r>
              <a:rPr lang="en-US" sz="1300" b="1" dirty="0">
                <a:solidFill>
                  <a:srgbClr val="FFFFFF"/>
                </a:solidFill>
                <a:latin typeface="DM Sans 14pt" pitchFamily="34" charset="0"/>
                <a:ea typeface="DM Sans 14pt" pitchFamily="34" charset="-122"/>
                <a:cs typeface="DM Sans 14pt" pitchFamily="34" charset="-120"/>
              </a:rPr>
              <a:t>The balance reflects the Group’s platform-building strategy.</a:t>
            </a:r>
            <a:endParaRPr lang="en-US" sz="1300" dirty="0"/>
          </a:p>
        </p:txBody>
      </p:sp>
      <p:sp>
        <p:nvSpPr>
          <p:cNvPr id="66" name="Shape 63"/>
          <p:cNvSpPr/>
          <p:nvPr/>
        </p:nvSpPr>
        <p:spPr>
          <a:xfrm>
            <a:off x="6263640" y="4800600"/>
            <a:ext cx="5440680" cy="749808"/>
          </a:xfrm>
          <a:prstGeom prst="roundRect">
            <a:avLst>
              <a:gd name="adj" fmla="val 9756"/>
            </a:avLst>
          </a:prstGeom>
          <a:solidFill>
            <a:srgbClr val="08182F"/>
          </a:solidFill>
          <a:ln w="12700">
            <a:solidFill>
              <a:srgbClr val="3DA8E0">
                <a:alpha val="56000"/>
              </a:srgbClr>
            </a:solidFill>
            <a:prstDash val="solid"/>
          </a:ln>
        </p:spPr>
        <p:txBody>
          <a:bodyPr/>
          <a:lstStyle/>
          <a:p>
            <a:endParaRPr lang="en-US"/>
          </a:p>
        </p:txBody>
      </p:sp>
      <p:sp>
        <p:nvSpPr>
          <p:cNvPr id="67" name="Shape 64"/>
          <p:cNvSpPr/>
          <p:nvPr/>
        </p:nvSpPr>
        <p:spPr>
          <a:xfrm>
            <a:off x="6263640" y="4800600"/>
            <a:ext cx="45720" cy="749808"/>
          </a:xfrm>
          <a:prstGeom prst="rect">
            <a:avLst/>
          </a:prstGeom>
          <a:solidFill>
            <a:srgbClr val="3DA8E0"/>
          </a:solidFill>
          <a:ln w="12700">
            <a:solidFill>
              <a:srgbClr val="3DA8E0">
                <a:alpha val="0"/>
              </a:srgbClr>
            </a:solidFill>
            <a:prstDash val="solid"/>
          </a:ln>
        </p:spPr>
        <p:txBody>
          <a:bodyPr/>
          <a:lstStyle/>
          <a:p>
            <a:endParaRPr lang="en-US"/>
          </a:p>
        </p:txBody>
      </p:sp>
      <p:sp>
        <p:nvSpPr>
          <p:cNvPr id="68" name="Text 65"/>
          <p:cNvSpPr/>
          <p:nvPr/>
        </p:nvSpPr>
        <p:spPr>
          <a:xfrm>
            <a:off x="6537960" y="5029200"/>
            <a:ext cx="4892040" cy="164592"/>
          </a:xfrm>
          <a:prstGeom prst="rect">
            <a:avLst/>
          </a:prstGeom>
          <a:noFill/>
          <a:ln/>
        </p:spPr>
        <p:txBody>
          <a:bodyPr wrap="square" lIns="0" tIns="0" rIns="0" bIns="0" rtlCol="0" anchor="t">
            <a:normAutofit/>
          </a:bodyPr>
          <a:lstStyle/>
          <a:p>
            <a:pPr marL="0" indent="0" algn="l">
              <a:buNone/>
            </a:pPr>
            <a:r>
              <a:rPr lang="en-US" sz="620" dirty="0">
                <a:solidFill>
                  <a:srgbClr val="3DA8E0"/>
                </a:solidFill>
                <a:latin typeface="JetBrains Mono" pitchFamily="34" charset="0"/>
                <a:ea typeface="JetBrains Mono" pitchFamily="34" charset="-122"/>
                <a:cs typeface="JetBrains Mono" pitchFamily="34" charset="-120"/>
              </a:rPr>
              <a:t>EXAMPLES</a:t>
            </a:r>
            <a:endParaRPr lang="en-US" sz="620" dirty="0"/>
          </a:p>
        </p:txBody>
      </p:sp>
      <p:sp>
        <p:nvSpPr>
          <p:cNvPr id="69" name="Text 66"/>
          <p:cNvSpPr/>
          <p:nvPr/>
        </p:nvSpPr>
        <p:spPr>
          <a:xfrm>
            <a:off x="6537960" y="5114460"/>
            <a:ext cx="4892040" cy="73152"/>
          </a:xfrm>
          <a:prstGeom prst="rect">
            <a:avLst/>
          </a:prstGeom>
          <a:noFill/>
          <a:ln/>
        </p:spPr>
        <p:txBody>
          <a:bodyPr wrap="square" lIns="0" tIns="0" rIns="0" bIns="0" rtlCol="0" anchor="t">
            <a:noAutofit/>
          </a:bodyPr>
          <a:lstStyle/>
          <a:p>
            <a:pPr marL="0" indent="0" algn="l">
              <a:buNone/>
            </a:pPr>
            <a:r>
              <a:rPr lang="en-US" sz="1300" b="1" dirty="0">
                <a:solidFill>
                  <a:srgbClr val="FFFFFF"/>
                </a:solidFill>
                <a:latin typeface="DM Sans 14pt" pitchFamily="34" charset="0"/>
                <a:ea typeface="DM Sans 14pt" pitchFamily="34" charset="-122"/>
                <a:cs typeface="DM Sans 14pt" pitchFamily="34" charset="-120"/>
              </a:rPr>
              <a:t>Capitalised development relates to Utilon and Nexus. See the following slide.</a:t>
            </a:r>
            <a:endParaRPr lang="en-US" sz="1300" dirty="0"/>
          </a:p>
        </p:txBody>
      </p:sp>
      <p:sp>
        <p:nvSpPr>
          <p:cNvPr id="70" name="Shape 67"/>
          <p:cNvSpPr/>
          <p:nvPr/>
        </p:nvSpPr>
        <p:spPr>
          <a:xfrm>
            <a:off x="502920" y="5833872"/>
            <a:ext cx="11201400" cy="438912"/>
          </a:xfrm>
          <a:prstGeom prst="roundRect">
            <a:avLst>
              <a:gd name="adj" fmla="val 16667"/>
            </a:avLst>
          </a:prstGeom>
          <a:solidFill>
            <a:srgbClr val="08182F">
              <a:alpha val="99000"/>
            </a:srgbClr>
          </a:solidFill>
          <a:ln w="12700">
            <a:solidFill>
              <a:srgbClr val="A78BFA">
                <a:alpha val="56000"/>
              </a:srgbClr>
            </a:solidFill>
            <a:prstDash val="solid"/>
          </a:ln>
        </p:spPr>
        <p:txBody>
          <a:bodyPr/>
          <a:lstStyle/>
          <a:p>
            <a:endParaRPr lang="en-US"/>
          </a:p>
        </p:txBody>
      </p:sp>
      <p:sp>
        <p:nvSpPr>
          <p:cNvPr id="71" name="Shape 68"/>
          <p:cNvSpPr/>
          <p:nvPr/>
        </p:nvSpPr>
        <p:spPr>
          <a:xfrm>
            <a:off x="502920" y="5833872"/>
            <a:ext cx="45720" cy="438912"/>
          </a:xfrm>
          <a:prstGeom prst="rect">
            <a:avLst/>
          </a:prstGeom>
          <a:solidFill>
            <a:srgbClr val="A78BFA"/>
          </a:solidFill>
          <a:ln w="12700">
            <a:solidFill>
              <a:srgbClr val="A78BFA">
                <a:alpha val="0"/>
              </a:srgbClr>
            </a:solidFill>
            <a:prstDash val="solid"/>
          </a:ln>
        </p:spPr>
        <p:txBody>
          <a:bodyPr/>
          <a:lstStyle/>
          <a:p>
            <a:endParaRPr lang="en-US"/>
          </a:p>
        </p:txBody>
      </p:sp>
      <p:sp>
        <p:nvSpPr>
          <p:cNvPr id="72" name="Text 69"/>
          <p:cNvSpPr/>
          <p:nvPr/>
        </p:nvSpPr>
        <p:spPr>
          <a:xfrm>
            <a:off x="694944" y="5961888"/>
            <a:ext cx="10835640" cy="155448"/>
          </a:xfrm>
          <a:prstGeom prst="rect">
            <a:avLst/>
          </a:prstGeom>
          <a:noFill/>
          <a:ln/>
        </p:spPr>
        <p:txBody>
          <a:bodyPr wrap="square" lIns="0" tIns="0" rIns="0" bIns="0" rtlCol="0" anchor="t">
            <a:normAutofit/>
          </a:bodyPr>
          <a:lstStyle/>
          <a:p>
            <a:pPr marL="0" indent="0" algn="l">
              <a:buNone/>
            </a:pPr>
            <a:r>
              <a:rPr lang="en-US" sz="890" b="1" dirty="0">
                <a:solidFill>
                  <a:srgbClr val="A78BFA"/>
                </a:solidFill>
                <a:latin typeface="DM Sans 14pt" pitchFamily="34" charset="0"/>
                <a:ea typeface="DM Sans 14pt" pitchFamily="34" charset="-122"/>
                <a:cs typeface="DM Sans 14pt" pitchFamily="34" charset="-120"/>
              </a:rPr>
              <a:t>INVESTOR TAKEAWAY: </a:t>
            </a:r>
            <a:r>
              <a:rPr lang="en-US" sz="890" dirty="0">
                <a:solidFill>
                  <a:srgbClr val="FFFFFF"/>
                </a:solidFill>
                <a:latin typeface="DM Sans 14pt" pitchFamily="34" charset="0"/>
                <a:ea typeface="DM Sans 14pt" pitchFamily="34" charset="-122"/>
                <a:cs typeface="DM Sans 14pt" pitchFamily="34" charset="-120"/>
              </a:rPr>
              <a:t>Both movements are explainable: consolidation of newly acquired businesses, and investment in owned platforms.</a:t>
            </a:r>
            <a:endParaRPr lang="en-US" sz="890" dirty="0"/>
          </a:p>
        </p:txBody>
      </p:sp>
      <p:pic>
        <p:nvPicPr>
          <p:cNvPr id="73" name="Picture 72">
            <a:extLst>
              <a:ext uri="{FF2B5EF4-FFF2-40B4-BE49-F238E27FC236}">
                <a16:creationId xmlns:a16="http://schemas.microsoft.com/office/drawing/2014/main" id="{C24870F3-DADB-2F72-1526-C06A5A05F8AC}"/>
              </a:ext>
            </a:extLst>
          </p:cNvPr>
          <p:cNvPicPr>
            <a:picLocks noChangeAspect="1"/>
          </p:cNvPicPr>
          <p:nvPr/>
        </p:nvPicPr>
        <p:blipFill>
          <a:blip r:embed="rId3"/>
          <a:stretch/>
        </p:blipFill>
        <p:spPr>
          <a:xfrm>
            <a:off x="510983" y="266700"/>
            <a:ext cx="2226059" cy="7048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3">
    <p:bg>
      <p:bgPr>
        <a:solidFill>
          <a:srgbClr val="061222"/>
        </a:solidFill>
        <a:effectLst/>
      </p:bgPr>
    </p:bg>
    <p:spTree>
      <p:nvGrpSpPr>
        <p:cNvPr id="1" name=""/>
        <p:cNvGrpSpPr/>
        <p:nvPr/>
      </p:nvGrpSpPr>
      <p:grpSpPr>
        <a:xfrm>
          <a:off x="0" y="0"/>
          <a:ext cx="0" cy="0"/>
          <a:chOff x="0" y="0"/>
          <a:chExt cx="0" cy="0"/>
        </a:xfrm>
      </p:grpSpPr>
      <p:sp>
        <p:nvSpPr>
          <p:cNvPr id="2" name="Shape 0"/>
          <p:cNvSpPr/>
          <p:nvPr/>
        </p:nvSpPr>
        <p:spPr>
          <a:xfrm>
            <a:off x="0" y="0"/>
            <a:ext cx="73152" cy="6858000"/>
          </a:xfrm>
          <a:prstGeom prst="rect">
            <a:avLst/>
          </a:prstGeom>
          <a:solidFill>
            <a:srgbClr val="3DA8E0"/>
          </a:solidFill>
          <a:ln w="12700">
            <a:solidFill>
              <a:srgbClr val="3DA8E0">
                <a:alpha val="0"/>
              </a:srgbClr>
            </a:solidFill>
            <a:prstDash val="solid"/>
          </a:ln>
        </p:spPr>
        <p:txBody>
          <a:bodyPr/>
          <a:lstStyle/>
          <a:p>
            <a:endParaRPr lang="en-US"/>
          </a:p>
        </p:txBody>
      </p:sp>
      <p:sp>
        <p:nvSpPr>
          <p:cNvPr id="3" name="Shape 1"/>
          <p:cNvSpPr/>
          <p:nvPr/>
        </p:nvSpPr>
        <p:spPr>
          <a:xfrm>
            <a:off x="548640" y="0"/>
            <a:ext cx="0" cy="6858000"/>
          </a:xfrm>
          <a:prstGeom prst="line">
            <a:avLst/>
          </a:prstGeom>
          <a:noFill/>
          <a:ln w="12700">
            <a:solidFill>
              <a:srgbClr val="24415F">
                <a:alpha val="24000"/>
              </a:srgbClr>
            </a:solidFill>
            <a:prstDash val="solid"/>
          </a:ln>
        </p:spPr>
        <p:txBody>
          <a:bodyPr/>
          <a:lstStyle/>
          <a:p>
            <a:endParaRPr lang="en-US"/>
          </a:p>
        </p:txBody>
      </p:sp>
      <p:sp>
        <p:nvSpPr>
          <p:cNvPr id="4" name="Shape 2"/>
          <p:cNvSpPr/>
          <p:nvPr/>
        </p:nvSpPr>
        <p:spPr>
          <a:xfrm>
            <a:off x="1371600" y="0"/>
            <a:ext cx="0" cy="6858000"/>
          </a:xfrm>
          <a:prstGeom prst="line">
            <a:avLst/>
          </a:prstGeom>
          <a:noFill/>
          <a:ln w="12700">
            <a:solidFill>
              <a:srgbClr val="24415F">
                <a:alpha val="24000"/>
              </a:srgbClr>
            </a:solidFill>
            <a:prstDash val="solid"/>
          </a:ln>
        </p:spPr>
        <p:txBody>
          <a:bodyPr/>
          <a:lstStyle/>
          <a:p>
            <a:endParaRPr lang="en-US"/>
          </a:p>
        </p:txBody>
      </p:sp>
      <p:sp>
        <p:nvSpPr>
          <p:cNvPr id="5" name="Shape 3"/>
          <p:cNvSpPr/>
          <p:nvPr/>
        </p:nvSpPr>
        <p:spPr>
          <a:xfrm>
            <a:off x="2194560" y="0"/>
            <a:ext cx="0" cy="6858000"/>
          </a:xfrm>
          <a:prstGeom prst="line">
            <a:avLst/>
          </a:prstGeom>
          <a:noFill/>
          <a:ln w="12700">
            <a:solidFill>
              <a:srgbClr val="24415F">
                <a:alpha val="24000"/>
              </a:srgbClr>
            </a:solidFill>
            <a:prstDash val="solid"/>
          </a:ln>
        </p:spPr>
        <p:txBody>
          <a:bodyPr/>
          <a:lstStyle/>
          <a:p>
            <a:endParaRPr lang="en-US"/>
          </a:p>
        </p:txBody>
      </p:sp>
      <p:sp>
        <p:nvSpPr>
          <p:cNvPr id="6" name="Shape 4"/>
          <p:cNvSpPr/>
          <p:nvPr/>
        </p:nvSpPr>
        <p:spPr>
          <a:xfrm>
            <a:off x="3017520" y="0"/>
            <a:ext cx="0" cy="6858000"/>
          </a:xfrm>
          <a:prstGeom prst="line">
            <a:avLst/>
          </a:prstGeom>
          <a:noFill/>
          <a:ln w="12700">
            <a:solidFill>
              <a:srgbClr val="24415F">
                <a:alpha val="24000"/>
              </a:srgbClr>
            </a:solidFill>
            <a:prstDash val="solid"/>
          </a:ln>
        </p:spPr>
        <p:txBody>
          <a:bodyPr/>
          <a:lstStyle/>
          <a:p>
            <a:endParaRPr lang="en-US"/>
          </a:p>
        </p:txBody>
      </p:sp>
      <p:sp>
        <p:nvSpPr>
          <p:cNvPr id="7" name="Shape 5"/>
          <p:cNvSpPr/>
          <p:nvPr/>
        </p:nvSpPr>
        <p:spPr>
          <a:xfrm>
            <a:off x="3840480" y="0"/>
            <a:ext cx="0" cy="6858000"/>
          </a:xfrm>
          <a:prstGeom prst="line">
            <a:avLst/>
          </a:prstGeom>
          <a:noFill/>
          <a:ln w="12700">
            <a:solidFill>
              <a:srgbClr val="24415F">
                <a:alpha val="24000"/>
              </a:srgbClr>
            </a:solidFill>
            <a:prstDash val="solid"/>
          </a:ln>
        </p:spPr>
        <p:txBody>
          <a:bodyPr/>
          <a:lstStyle/>
          <a:p>
            <a:endParaRPr lang="en-US"/>
          </a:p>
        </p:txBody>
      </p:sp>
      <p:sp>
        <p:nvSpPr>
          <p:cNvPr id="8" name="Shape 6"/>
          <p:cNvSpPr/>
          <p:nvPr/>
        </p:nvSpPr>
        <p:spPr>
          <a:xfrm>
            <a:off x="4663440" y="0"/>
            <a:ext cx="0" cy="6858000"/>
          </a:xfrm>
          <a:prstGeom prst="line">
            <a:avLst/>
          </a:prstGeom>
          <a:noFill/>
          <a:ln w="12700">
            <a:solidFill>
              <a:srgbClr val="24415F">
                <a:alpha val="24000"/>
              </a:srgbClr>
            </a:solidFill>
            <a:prstDash val="solid"/>
          </a:ln>
        </p:spPr>
        <p:txBody>
          <a:bodyPr/>
          <a:lstStyle/>
          <a:p>
            <a:endParaRPr lang="en-US"/>
          </a:p>
        </p:txBody>
      </p:sp>
      <p:sp>
        <p:nvSpPr>
          <p:cNvPr id="9" name="Shape 7"/>
          <p:cNvSpPr/>
          <p:nvPr/>
        </p:nvSpPr>
        <p:spPr>
          <a:xfrm>
            <a:off x="5486400" y="0"/>
            <a:ext cx="0" cy="6858000"/>
          </a:xfrm>
          <a:prstGeom prst="line">
            <a:avLst/>
          </a:prstGeom>
          <a:noFill/>
          <a:ln w="12700">
            <a:solidFill>
              <a:srgbClr val="24415F">
                <a:alpha val="24000"/>
              </a:srgbClr>
            </a:solidFill>
            <a:prstDash val="solid"/>
          </a:ln>
        </p:spPr>
        <p:txBody>
          <a:bodyPr/>
          <a:lstStyle/>
          <a:p>
            <a:endParaRPr lang="en-US"/>
          </a:p>
        </p:txBody>
      </p:sp>
      <p:sp>
        <p:nvSpPr>
          <p:cNvPr id="10" name="Shape 8"/>
          <p:cNvSpPr/>
          <p:nvPr/>
        </p:nvSpPr>
        <p:spPr>
          <a:xfrm>
            <a:off x="6309360" y="0"/>
            <a:ext cx="0" cy="6858000"/>
          </a:xfrm>
          <a:prstGeom prst="line">
            <a:avLst/>
          </a:prstGeom>
          <a:noFill/>
          <a:ln w="12700">
            <a:solidFill>
              <a:srgbClr val="24415F">
                <a:alpha val="24000"/>
              </a:srgbClr>
            </a:solidFill>
            <a:prstDash val="solid"/>
          </a:ln>
        </p:spPr>
        <p:txBody>
          <a:bodyPr/>
          <a:lstStyle/>
          <a:p>
            <a:endParaRPr lang="en-US"/>
          </a:p>
        </p:txBody>
      </p:sp>
      <p:sp>
        <p:nvSpPr>
          <p:cNvPr id="11" name="Shape 9"/>
          <p:cNvSpPr/>
          <p:nvPr/>
        </p:nvSpPr>
        <p:spPr>
          <a:xfrm>
            <a:off x="7132320" y="0"/>
            <a:ext cx="0" cy="6858000"/>
          </a:xfrm>
          <a:prstGeom prst="line">
            <a:avLst/>
          </a:prstGeom>
          <a:noFill/>
          <a:ln w="12700">
            <a:solidFill>
              <a:srgbClr val="24415F">
                <a:alpha val="24000"/>
              </a:srgbClr>
            </a:solidFill>
            <a:prstDash val="solid"/>
          </a:ln>
        </p:spPr>
        <p:txBody>
          <a:bodyPr/>
          <a:lstStyle/>
          <a:p>
            <a:endParaRPr lang="en-US"/>
          </a:p>
        </p:txBody>
      </p:sp>
      <p:sp>
        <p:nvSpPr>
          <p:cNvPr id="12" name="Shape 10"/>
          <p:cNvSpPr/>
          <p:nvPr/>
        </p:nvSpPr>
        <p:spPr>
          <a:xfrm>
            <a:off x="7955280" y="0"/>
            <a:ext cx="0" cy="6858000"/>
          </a:xfrm>
          <a:prstGeom prst="line">
            <a:avLst/>
          </a:prstGeom>
          <a:noFill/>
          <a:ln w="12700">
            <a:solidFill>
              <a:srgbClr val="24415F">
                <a:alpha val="24000"/>
              </a:srgbClr>
            </a:solidFill>
            <a:prstDash val="solid"/>
          </a:ln>
        </p:spPr>
        <p:txBody>
          <a:bodyPr/>
          <a:lstStyle/>
          <a:p>
            <a:endParaRPr lang="en-US"/>
          </a:p>
        </p:txBody>
      </p:sp>
      <p:sp>
        <p:nvSpPr>
          <p:cNvPr id="13" name="Shape 11"/>
          <p:cNvSpPr/>
          <p:nvPr/>
        </p:nvSpPr>
        <p:spPr>
          <a:xfrm>
            <a:off x="8778240" y="0"/>
            <a:ext cx="0" cy="6858000"/>
          </a:xfrm>
          <a:prstGeom prst="line">
            <a:avLst/>
          </a:prstGeom>
          <a:noFill/>
          <a:ln w="12700">
            <a:solidFill>
              <a:srgbClr val="24415F">
                <a:alpha val="24000"/>
              </a:srgbClr>
            </a:solidFill>
            <a:prstDash val="solid"/>
          </a:ln>
        </p:spPr>
        <p:txBody>
          <a:bodyPr/>
          <a:lstStyle/>
          <a:p>
            <a:endParaRPr lang="en-US"/>
          </a:p>
        </p:txBody>
      </p:sp>
      <p:sp>
        <p:nvSpPr>
          <p:cNvPr id="14" name="Shape 12"/>
          <p:cNvSpPr/>
          <p:nvPr/>
        </p:nvSpPr>
        <p:spPr>
          <a:xfrm>
            <a:off x="9601200" y="0"/>
            <a:ext cx="0" cy="6858000"/>
          </a:xfrm>
          <a:prstGeom prst="line">
            <a:avLst/>
          </a:prstGeom>
          <a:noFill/>
          <a:ln w="12700">
            <a:solidFill>
              <a:srgbClr val="24415F">
                <a:alpha val="24000"/>
              </a:srgbClr>
            </a:solidFill>
            <a:prstDash val="solid"/>
          </a:ln>
        </p:spPr>
        <p:txBody>
          <a:bodyPr/>
          <a:lstStyle/>
          <a:p>
            <a:endParaRPr lang="en-US"/>
          </a:p>
        </p:txBody>
      </p:sp>
      <p:sp>
        <p:nvSpPr>
          <p:cNvPr id="15" name="Shape 13"/>
          <p:cNvSpPr/>
          <p:nvPr/>
        </p:nvSpPr>
        <p:spPr>
          <a:xfrm>
            <a:off x="10424160" y="0"/>
            <a:ext cx="0" cy="6858000"/>
          </a:xfrm>
          <a:prstGeom prst="line">
            <a:avLst/>
          </a:prstGeom>
          <a:noFill/>
          <a:ln w="12700">
            <a:solidFill>
              <a:srgbClr val="24415F">
                <a:alpha val="24000"/>
              </a:srgbClr>
            </a:solidFill>
            <a:prstDash val="solid"/>
          </a:ln>
        </p:spPr>
        <p:txBody>
          <a:bodyPr/>
          <a:lstStyle/>
          <a:p>
            <a:endParaRPr lang="en-US"/>
          </a:p>
        </p:txBody>
      </p:sp>
      <p:sp>
        <p:nvSpPr>
          <p:cNvPr id="16" name="Shape 14"/>
          <p:cNvSpPr/>
          <p:nvPr/>
        </p:nvSpPr>
        <p:spPr>
          <a:xfrm>
            <a:off x="11247120" y="0"/>
            <a:ext cx="0" cy="6858000"/>
          </a:xfrm>
          <a:prstGeom prst="line">
            <a:avLst/>
          </a:prstGeom>
          <a:noFill/>
          <a:ln w="12700">
            <a:solidFill>
              <a:srgbClr val="24415F">
                <a:alpha val="24000"/>
              </a:srgbClr>
            </a:solidFill>
            <a:prstDash val="solid"/>
          </a:ln>
        </p:spPr>
        <p:txBody>
          <a:bodyPr/>
          <a:lstStyle/>
          <a:p>
            <a:endParaRPr lang="en-US"/>
          </a:p>
        </p:txBody>
      </p:sp>
      <p:sp>
        <p:nvSpPr>
          <p:cNvPr id="17" name="Shape 15"/>
          <p:cNvSpPr/>
          <p:nvPr/>
        </p:nvSpPr>
        <p:spPr>
          <a:xfrm>
            <a:off x="12070080" y="0"/>
            <a:ext cx="0" cy="6858000"/>
          </a:xfrm>
          <a:prstGeom prst="line">
            <a:avLst/>
          </a:prstGeom>
          <a:noFill/>
          <a:ln w="12700">
            <a:solidFill>
              <a:srgbClr val="24415F">
                <a:alpha val="24000"/>
              </a:srgbClr>
            </a:solidFill>
            <a:prstDash val="solid"/>
          </a:ln>
        </p:spPr>
        <p:txBody>
          <a:bodyPr/>
          <a:lstStyle/>
          <a:p>
            <a:endParaRPr lang="en-US"/>
          </a:p>
        </p:txBody>
      </p:sp>
      <p:sp>
        <p:nvSpPr>
          <p:cNvPr id="18" name="Shape 16"/>
          <p:cNvSpPr/>
          <p:nvPr/>
        </p:nvSpPr>
        <p:spPr>
          <a:xfrm>
            <a:off x="0" y="320040"/>
            <a:ext cx="12191695" cy="0"/>
          </a:xfrm>
          <a:prstGeom prst="line">
            <a:avLst/>
          </a:prstGeom>
          <a:noFill/>
          <a:ln w="12700">
            <a:solidFill>
              <a:srgbClr val="24415F">
                <a:alpha val="20000"/>
              </a:srgbClr>
            </a:solidFill>
            <a:prstDash val="solid"/>
          </a:ln>
        </p:spPr>
        <p:txBody>
          <a:bodyPr/>
          <a:lstStyle/>
          <a:p>
            <a:endParaRPr lang="en-US"/>
          </a:p>
        </p:txBody>
      </p:sp>
      <p:sp>
        <p:nvSpPr>
          <p:cNvPr id="19" name="Shape 17"/>
          <p:cNvSpPr/>
          <p:nvPr/>
        </p:nvSpPr>
        <p:spPr>
          <a:xfrm>
            <a:off x="0" y="1143000"/>
            <a:ext cx="12191695" cy="0"/>
          </a:xfrm>
          <a:prstGeom prst="line">
            <a:avLst/>
          </a:prstGeom>
          <a:noFill/>
          <a:ln w="12700">
            <a:solidFill>
              <a:srgbClr val="24415F">
                <a:alpha val="20000"/>
              </a:srgbClr>
            </a:solidFill>
            <a:prstDash val="solid"/>
          </a:ln>
        </p:spPr>
        <p:txBody>
          <a:bodyPr/>
          <a:lstStyle/>
          <a:p>
            <a:endParaRPr lang="en-US"/>
          </a:p>
        </p:txBody>
      </p:sp>
      <p:sp>
        <p:nvSpPr>
          <p:cNvPr id="20" name="Shape 18"/>
          <p:cNvSpPr/>
          <p:nvPr/>
        </p:nvSpPr>
        <p:spPr>
          <a:xfrm>
            <a:off x="0" y="1965960"/>
            <a:ext cx="12191695" cy="0"/>
          </a:xfrm>
          <a:prstGeom prst="line">
            <a:avLst/>
          </a:prstGeom>
          <a:noFill/>
          <a:ln w="12700">
            <a:solidFill>
              <a:srgbClr val="24415F">
                <a:alpha val="20000"/>
              </a:srgbClr>
            </a:solidFill>
            <a:prstDash val="solid"/>
          </a:ln>
        </p:spPr>
        <p:txBody>
          <a:bodyPr/>
          <a:lstStyle/>
          <a:p>
            <a:endParaRPr lang="en-US"/>
          </a:p>
        </p:txBody>
      </p:sp>
      <p:sp>
        <p:nvSpPr>
          <p:cNvPr id="21" name="Shape 19"/>
          <p:cNvSpPr/>
          <p:nvPr/>
        </p:nvSpPr>
        <p:spPr>
          <a:xfrm>
            <a:off x="0" y="2788920"/>
            <a:ext cx="12191695" cy="0"/>
          </a:xfrm>
          <a:prstGeom prst="line">
            <a:avLst/>
          </a:prstGeom>
          <a:noFill/>
          <a:ln w="12700">
            <a:solidFill>
              <a:srgbClr val="24415F">
                <a:alpha val="20000"/>
              </a:srgbClr>
            </a:solidFill>
            <a:prstDash val="solid"/>
          </a:ln>
        </p:spPr>
        <p:txBody>
          <a:bodyPr/>
          <a:lstStyle/>
          <a:p>
            <a:endParaRPr lang="en-US"/>
          </a:p>
        </p:txBody>
      </p:sp>
      <p:sp>
        <p:nvSpPr>
          <p:cNvPr id="22" name="Shape 20"/>
          <p:cNvSpPr/>
          <p:nvPr/>
        </p:nvSpPr>
        <p:spPr>
          <a:xfrm>
            <a:off x="0" y="3611880"/>
            <a:ext cx="12191695" cy="0"/>
          </a:xfrm>
          <a:prstGeom prst="line">
            <a:avLst/>
          </a:prstGeom>
          <a:noFill/>
          <a:ln w="12700">
            <a:solidFill>
              <a:srgbClr val="24415F">
                <a:alpha val="20000"/>
              </a:srgbClr>
            </a:solidFill>
            <a:prstDash val="solid"/>
          </a:ln>
        </p:spPr>
        <p:txBody>
          <a:bodyPr/>
          <a:lstStyle/>
          <a:p>
            <a:endParaRPr lang="en-US"/>
          </a:p>
        </p:txBody>
      </p:sp>
      <p:sp>
        <p:nvSpPr>
          <p:cNvPr id="23" name="Shape 21"/>
          <p:cNvSpPr/>
          <p:nvPr/>
        </p:nvSpPr>
        <p:spPr>
          <a:xfrm>
            <a:off x="0" y="4434840"/>
            <a:ext cx="12191695" cy="0"/>
          </a:xfrm>
          <a:prstGeom prst="line">
            <a:avLst/>
          </a:prstGeom>
          <a:noFill/>
          <a:ln w="12700">
            <a:solidFill>
              <a:srgbClr val="24415F">
                <a:alpha val="20000"/>
              </a:srgbClr>
            </a:solidFill>
            <a:prstDash val="solid"/>
          </a:ln>
        </p:spPr>
        <p:txBody>
          <a:bodyPr/>
          <a:lstStyle/>
          <a:p>
            <a:endParaRPr lang="en-US"/>
          </a:p>
        </p:txBody>
      </p:sp>
      <p:sp>
        <p:nvSpPr>
          <p:cNvPr id="24" name="Shape 22"/>
          <p:cNvSpPr/>
          <p:nvPr/>
        </p:nvSpPr>
        <p:spPr>
          <a:xfrm>
            <a:off x="0" y="5257800"/>
            <a:ext cx="12191695" cy="0"/>
          </a:xfrm>
          <a:prstGeom prst="line">
            <a:avLst/>
          </a:prstGeom>
          <a:noFill/>
          <a:ln w="12700">
            <a:solidFill>
              <a:srgbClr val="24415F">
                <a:alpha val="20000"/>
              </a:srgbClr>
            </a:solidFill>
            <a:prstDash val="solid"/>
          </a:ln>
        </p:spPr>
        <p:txBody>
          <a:bodyPr/>
          <a:lstStyle/>
          <a:p>
            <a:endParaRPr lang="en-US"/>
          </a:p>
        </p:txBody>
      </p:sp>
      <p:sp>
        <p:nvSpPr>
          <p:cNvPr id="25" name="Shape 23"/>
          <p:cNvSpPr/>
          <p:nvPr/>
        </p:nvSpPr>
        <p:spPr>
          <a:xfrm>
            <a:off x="0" y="6080760"/>
            <a:ext cx="12191695" cy="0"/>
          </a:xfrm>
          <a:prstGeom prst="line">
            <a:avLst/>
          </a:prstGeom>
          <a:noFill/>
          <a:ln w="12700">
            <a:solidFill>
              <a:srgbClr val="24415F">
                <a:alpha val="20000"/>
              </a:srgbClr>
            </a:solidFill>
            <a:prstDash val="solid"/>
          </a:ln>
        </p:spPr>
        <p:txBody>
          <a:bodyPr/>
          <a:lstStyle/>
          <a:p>
            <a:endParaRPr lang="en-US"/>
          </a:p>
        </p:txBody>
      </p:sp>
      <p:sp>
        <p:nvSpPr>
          <p:cNvPr id="27" name="Text 24"/>
          <p:cNvSpPr/>
          <p:nvPr/>
        </p:nvSpPr>
        <p:spPr>
          <a:xfrm>
            <a:off x="8869680" y="384048"/>
            <a:ext cx="2834640" cy="146304"/>
          </a:xfrm>
          <a:prstGeom prst="rect">
            <a:avLst/>
          </a:prstGeom>
          <a:noFill/>
          <a:ln/>
        </p:spPr>
        <p:txBody>
          <a:bodyPr wrap="square" lIns="0" tIns="0" rIns="0" bIns="0" rtlCol="0" anchor="t">
            <a:normAutofit/>
          </a:bodyPr>
          <a:lstStyle/>
          <a:p>
            <a:pPr marL="0" indent="0" algn="r">
              <a:buNone/>
            </a:pPr>
            <a:r>
              <a:rPr lang="en-US" sz="680" dirty="0">
                <a:solidFill>
                  <a:srgbClr val="5FC1F2"/>
                </a:solidFill>
                <a:latin typeface="JetBrains Mono" pitchFamily="34" charset="0"/>
                <a:ea typeface="JetBrains Mono" pitchFamily="34" charset="-122"/>
                <a:cs typeface="JetBrains Mono" pitchFamily="34" charset="-120"/>
              </a:rPr>
              <a:t>INVESTOR BRIEFING • AUG 2026</a:t>
            </a:r>
            <a:endParaRPr lang="en-US" sz="680" dirty="0"/>
          </a:p>
        </p:txBody>
      </p:sp>
      <p:sp>
        <p:nvSpPr>
          <p:cNvPr id="28" name="Text 25"/>
          <p:cNvSpPr/>
          <p:nvPr/>
        </p:nvSpPr>
        <p:spPr>
          <a:xfrm>
            <a:off x="8732520" y="621792"/>
            <a:ext cx="2971800" cy="146304"/>
          </a:xfrm>
          <a:prstGeom prst="rect">
            <a:avLst/>
          </a:prstGeom>
          <a:noFill/>
          <a:ln/>
        </p:spPr>
        <p:txBody>
          <a:bodyPr wrap="square" lIns="0" tIns="0" rIns="0" bIns="0" rtlCol="0" anchor="t">
            <a:normAutofit/>
          </a:bodyPr>
          <a:lstStyle/>
          <a:p>
            <a:pPr marL="0" indent="0" algn="r">
              <a:buNone/>
            </a:pPr>
            <a:r>
              <a:rPr lang="en-US" sz="720" dirty="0">
                <a:solidFill>
                  <a:srgbClr val="8FA0BC"/>
                </a:solidFill>
                <a:latin typeface="DM Sans 14pt" pitchFamily="34" charset="0"/>
                <a:ea typeface="DM Sans 14pt" pitchFamily="34" charset="-122"/>
                <a:cs typeface="DM Sans 14pt" pitchFamily="34" charset="-120"/>
              </a:rPr>
              <a:t>Nasdaq First North · Stockholm · OTCQX</a:t>
            </a:r>
            <a:endParaRPr lang="en-US" sz="720" dirty="0"/>
          </a:p>
        </p:txBody>
      </p:sp>
      <p:sp>
        <p:nvSpPr>
          <p:cNvPr id="29" name="Shape 26"/>
          <p:cNvSpPr/>
          <p:nvPr/>
        </p:nvSpPr>
        <p:spPr>
          <a:xfrm>
            <a:off x="502920" y="1051560"/>
            <a:ext cx="11201400" cy="0"/>
          </a:xfrm>
          <a:prstGeom prst="line">
            <a:avLst/>
          </a:prstGeom>
          <a:noFill/>
          <a:ln w="12700">
            <a:solidFill>
              <a:srgbClr val="7A8CA8">
                <a:alpha val="42000"/>
              </a:srgbClr>
            </a:solidFill>
            <a:prstDash val="solid"/>
          </a:ln>
        </p:spPr>
        <p:txBody>
          <a:bodyPr/>
          <a:lstStyle/>
          <a:p>
            <a:endParaRPr lang="en-US"/>
          </a:p>
        </p:txBody>
      </p:sp>
      <p:sp>
        <p:nvSpPr>
          <p:cNvPr id="30" name="Text 27"/>
          <p:cNvSpPr/>
          <p:nvPr/>
        </p:nvSpPr>
        <p:spPr>
          <a:xfrm>
            <a:off x="502920" y="6501384"/>
            <a:ext cx="3840480" cy="128016"/>
          </a:xfrm>
          <a:prstGeom prst="rect">
            <a:avLst/>
          </a:prstGeom>
          <a:noFill/>
          <a:ln/>
        </p:spPr>
        <p:txBody>
          <a:bodyPr wrap="square" lIns="0" tIns="0" rIns="0" bIns="0" rtlCol="0" anchor="t">
            <a:normAutofit/>
          </a:bodyPr>
          <a:lstStyle/>
          <a:p>
            <a:pPr marL="0" indent="0" algn="l">
              <a:buNone/>
            </a:pPr>
            <a:r>
              <a:rPr lang="en-US" sz="580" dirty="0">
                <a:solidFill>
                  <a:srgbClr val="8FA0BC"/>
                </a:solidFill>
                <a:latin typeface="JetBrains Mono" pitchFamily="34" charset="0"/>
                <a:ea typeface="JetBrains Mono" pitchFamily="34" charset="-122"/>
                <a:cs typeface="JetBrains Mono" pitchFamily="34" charset="-120"/>
              </a:rPr>
              <a:t>A GLOBAL AI TECHNOLOGY PLATFORM • WPTG.AI</a:t>
            </a:r>
            <a:endParaRPr lang="en-US" sz="580" dirty="0"/>
          </a:p>
        </p:txBody>
      </p:sp>
      <p:sp>
        <p:nvSpPr>
          <p:cNvPr id="31" name="Text 28"/>
          <p:cNvSpPr/>
          <p:nvPr/>
        </p:nvSpPr>
        <p:spPr>
          <a:xfrm>
            <a:off x="11338560" y="6501384"/>
            <a:ext cx="365760" cy="128016"/>
          </a:xfrm>
          <a:prstGeom prst="rect">
            <a:avLst/>
          </a:prstGeom>
          <a:noFill/>
          <a:ln/>
        </p:spPr>
        <p:txBody>
          <a:bodyPr wrap="square" lIns="0" tIns="0" rIns="0" bIns="0" rtlCol="0" anchor="t">
            <a:normAutofit/>
          </a:bodyPr>
          <a:lstStyle/>
          <a:p>
            <a:pPr marL="0" indent="0" algn="r">
              <a:buNone/>
            </a:pPr>
            <a:r>
              <a:rPr lang="en-US" sz="580" dirty="0">
                <a:solidFill>
                  <a:srgbClr val="8FA0BC"/>
                </a:solidFill>
                <a:latin typeface="JetBrains Mono" pitchFamily="34" charset="0"/>
                <a:ea typeface="JetBrains Mono" pitchFamily="34" charset="-122"/>
                <a:cs typeface="JetBrains Mono" pitchFamily="34" charset="-120"/>
              </a:rPr>
              <a:t>05 / 07</a:t>
            </a:r>
            <a:endParaRPr lang="en-US" sz="580" dirty="0"/>
          </a:p>
        </p:txBody>
      </p:sp>
      <p:sp>
        <p:nvSpPr>
          <p:cNvPr id="32" name="Text 29"/>
          <p:cNvSpPr/>
          <p:nvPr/>
        </p:nvSpPr>
        <p:spPr>
          <a:xfrm>
            <a:off x="502920" y="1335024"/>
            <a:ext cx="7315200" cy="182880"/>
          </a:xfrm>
          <a:prstGeom prst="rect">
            <a:avLst/>
          </a:prstGeom>
          <a:noFill/>
          <a:ln/>
        </p:spPr>
        <p:txBody>
          <a:bodyPr wrap="square" lIns="0" tIns="0" rIns="0" bIns="0" rtlCol="0" anchor="t">
            <a:normAutofit/>
          </a:bodyPr>
          <a:lstStyle/>
          <a:p>
            <a:pPr marL="0" indent="0" algn="l">
              <a:buNone/>
            </a:pPr>
            <a:r>
              <a:rPr sz="1100" b="0" dirty="0">
                <a:solidFill>
                  <a:srgbClr val="5EC2F2"/>
                </a:solidFill>
                <a:latin typeface="JetBrains Mono"/>
              </a:rPr>
              <a:t>OWNED IP &amp; DEVELOPMENT STATUS</a:t>
            </a:r>
            <a:endParaRPr lang="en-US" sz="720" dirty="0">
              <a:solidFill>
                <a:srgbClr val="5EC2F2"/>
              </a:solidFill>
            </a:endParaRPr>
          </a:p>
        </p:txBody>
      </p:sp>
      <p:sp>
        <p:nvSpPr>
          <p:cNvPr id="33" name="Text 30"/>
          <p:cNvSpPr/>
          <p:nvPr/>
        </p:nvSpPr>
        <p:spPr>
          <a:xfrm>
            <a:off x="502920" y="1572768"/>
            <a:ext cx="10515600" cy="868680"/>
          </a:xfrm>
          <a:prstGeom prst="rect">
            <a:avLst/>
          </a:prstGeom>
          <a:noFill/>
          <a:ln/>
        </p:spPr>
        <p:txBody>
          <a:bodyPr wrap="square" lIns="0" tIns="0" rIns="0" bIns="0" rtlCol="0" anchor="t">
            <a:normAutofit/>
          </a:bodyPr>
          <a:lstStyle/>
          <a:p>
            <a:pPr marL="0" indent="0" algn="l">
              <a:buNone/>
            </a:pPr>
            <a:r>
              <a:rPr sz="2800" b="1">
                <a:solidFill>
                  <a:srgbClr val="FFFFFF"/>
                </a:solidFill>
                <a:latin typeface="DM Sans 14pt"/>
              </a:rPr>
              <a:t>Platforms are built and awaiting deployment.</a:t>
            </a:r>
            <a:endParaRPr lang="en-US" sz="2400" dirty="0"/>
          </a:p>
        </p:txBody>
      </p:sp>
      <p:sp>
        <p:nvSpPr>
          <p:cNvPr id="34" name="Text 31"/>
          <p:cNvSpPr/>
          <p:nvPr/>
        </p:nvSpPr>
        <p:spPr>
          <a:xfrm>
            <a:off x="502920" y="2423160"/>
            <a:ext cx="10789920" cy="219456"/>
          </a:xfrm>
          <a:prstGeom prst="rect">
            <a:avLst/>
          </a:prstGeom>
          <a:noFill/>
          <a:ln/>
        </p:spPr>
        <p:txBody>
          <a:bodyPr wrap="square" lIns="0" tIns="0" rIns="0" bIns="0" rtlCol="0" anchor="t">
            <a:normAutofit/>
          </a:bodyPr>
          <a:lstStyle/>
          <a:p>
            <a:pPr marL="0" indent="0" algn="l">
              <a:buNone/>
            </a:pPr>
            <a:r>
              <a:rPr sz="1050" b="0">
                <a:solidFill>
                  <a:srgbClr val="B8C7D7"/>
                </a:solidFill>
                <a:latin typeface="DM Sans 14pt"/>
              </a:rPr>
              <a:t>The SEK 29.5m capitalised in H1 relates to two owned platforms, Utilon and Nexus. Both are complete or in active build; neither was in commercial service at 30 June 2026.</a:t>
            </a:r>
            <a:endParaRPr lang="en-US" sz="1050" dirty="0"/>
          </a:p>
        </p:txBody>
      </p:sp>
      <p:graphicFrame>
        <p:nvGraphicFramePr>
          <p:cNvPr id="200" name="IP Status Table"/>
          <p:cNvGraphicFramePr>
            <a:graphicFrameLocks noGrp="1"/>
          </p:cNvGraphicFramePr>
          <p:nvPr/>
        </p:nvGraphicFramePr>
        <p:xfrm>
          <a:off x="502920" y="2907792"/>
          <a:ext cx="11201400" cy="1700000"/>
        </p:xfrm>
        <a:graphic>
          <a:graphicData uri="http://schemas.openxmlformats.org/drawingml/2006/table">
            <a:tbl>
              <a:tblPr firstRow="1"/>
              <a:tblGrid>
                <a:gridCol w="1500000">
                  <a:extLst>
                    <a:ext uri="{9D8B030D-6E8A-4147-A177-3AD203B41FA5}">
                      <a16:colId xmlns:a16="http://schemas.microsoft.com/office/drawing/2014/main" val="20000"/>
                    </a:ext>
                  </a:extLst>
                </a:gridCol>
                <a:gridCol w="4201400">
                  <a:extLst>
                    <a:ext uri="{9D8B030D-6E8A-4147-A177-3AD203B41FA5}">
                      <a16:colId xmlns:a16="http://schemas.microsoft.com/office/drawing/2014/main" val="20001"/>
                    </a:ext>
                  </a:extLst>
                </a:gridCol>
                <a:gridCol w="2800000">
                  <a:extLst>
                    <a:ext uri="{9D8B030D-6E8A-4147-A177-3AD203B41FA5}">
                      <a16:colId xmlns:a16="http://schemas.microsoft.com/office/drawing/2014/main" val="20002"/>
                    </a:ext>
                  </a:extLst>
                </a:gridCol>
                <a:gridCol w="2700000">
                  <a:extLst>
                    <a:ext uri="{9D8B030D-6E8A-4147-A177-3AD203B41FA5}">
                      <a16:colId xmlns:a16="http://schemas.microsoft.com/office/drawing/2014/main" val="20003"/>
                    </a:ext>
                  </a:extLst>
                </a:gridCol>
              </a:tblGrid>
              <a:tr h="340000">
                <a:tc>
                  <a:txBody>
                    <a:bodyPr/>
                    <a:lstStyle/>
                    <a:p>
                      <a:pPr algn="l"/>
                      <a:r>
                        <a:rPr lang="en-GB" sz="1000" b="1" dirty="0">
                          <a:solidFill>
                            <a:srgbClr val="7DD3FC"/>
                          </a:solidFill>
                        </a:rPr>
                        <a:t>Platform</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132542"/>
                    </a:solidFill>
                  </a:tcPr>
                </a:tc>
                <a:tc>
                  <a:txBody>
                    <a:bodyPr/>
                    <a:lstStyle/>
                    <a:p>
                      <a:pPr algn="l"/>
                      <a:r>
                        <a:rPr lang="en-GB" sz="1000" b="1" dirty="0">
                          <a:solidFill>
                            <a:srgbClr val="7DD3FC"/>
                          </a:solidFill>
                        </a:rPr>
                        <a:t>What it is</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132542"/>
                    </a:solidFill>
                  </a:tcPr>
                </a:tc>
                <a:tc>
                  <a:txBody>
                    <a:bodyPr/>
                    <a:lstStyle/>
                    <a:p>
                      <a:pPr algn="l"/>
                      <a:r>
                        <a:rPr lang="en-GB" sz="1000" b="1" dirty="0">
                          <a:solidFill>
                            <a:srgbClr val="7DD3FC"/>
                          </a:solidFill>
                        </a:rPr>
                        <a:t>Status at 30 June 2026</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132542"/>
                    </a:solidFill>
                  </a:tcPr>
                </a:tc>
                <a:tc>
                  <a:txBody>
                    <a:bodyPr/>
                    <a:lstStyle/>
                    <a:p>
                      <a:pPr algn="l"/>
                      <a:r>
                        <a:rPr lang="en-GB" sz="1000" b="1" dirty="0">
                          <a:solidFill>
                            <a:srgbClr val="7DD3FC"/>
                          </a:solidFill>
                        </a:rPr>
                        <a:t>Commercial deployment</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132542"/>
                    </a:solidFill>
                  </a:tcPr>
                </a:tc>
                <a:extLst>
                  <a:ext uri="{0D108BD9-81ED-4DB2-BD59-A6C34878D82A}">
                    <a16:rowId xmlns:a16="http://schemas.microsoft.com/office/drawing/2014/main" val="10000"/>
                  </a:ext>
                </a:extLst>
              </a:tr>
              <a:tr h="680000">
                <a:tc>
                  <a:txBody>
                    <a:bodyPr/>
                    <a:lstStyle/>
                    <a:p>
                      <a:pPr algn="l"/>
                      <a:r>
                        <a:rPr lang="en-GB" sz="1100" b="1" dirty="0">
                          <a:solidFill>
                            <a:srgbClr val="7DD3FC"/>
                          </a:solidFill>
                        </a:rPr>
                        <a:t>Utilon</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tc>
                  <a:txBody>
                    <a:bodyPr/>
                    <a:lstStyle/>
                    <a:p>
                      <a:pPr algn="l"/>
                      <a:r>
                        <a:rPr lang="en-GB" sz="1100" b="0" dirty="0">
                          <a:solidFill>
                            <a:srgbClr val="FFFFFF"/>
                          </a:solidFill>
                        </a:rPr>
                        <a:t>Municipal credit management. Recovers arrear utility accounts for city billing departments.</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tc>
                  <a:txBody>
                    <a:bodyPr/>
                    <a:lstStyle/>
                    <a:p>
                      <a:pPr algn="l"/>
                      <a:r>
                        <a:rPr lang="en-GB" sz="1100" b="0" dirty="0">
                          <a:solidFill>
                            <a:srgbClr val="FFFFFF"/>
                          </a:solidFill>
                        </a:rPr>
                        <a:t>Built. Users trained and process documentation delivered.</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tc>
                  <a:txBody>
                    <a:bodyPr/>
                    <a:lstStyle/>
                    <a:p>
                      <a:pPr algn="l"/>
                      <a:r>
                        <a:rPr lang="en-GB" sz="1100" b="0" dirty="0">
                          <a:solidFill>
                            <a:srgbClr val="FFFFFF"/>
                          </a:solidFill>
                        </a:rPr>
                        <a:t>Awaiting client award</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extLst>
                  <a:ext uri="{0D108BD9-81ED-4DB2-BD59-A6C34878D82A}">
                    <a16:rowId xmlns:a16="http://schemas.microsoft.com/office/drawing/2014/main" val="10001"/>
                  </a:ext>
                </a:extLst>
              </a:tr>
              <a:tr h="680000">
                <a:tc>
                  <a:txBody>
                    <a:bodyPr/>
                    <a:lstStyle/>
                    <a:p>
                      <a:pPr algn="l"/>
                      <a:r>
                        <a:rPr lang="en-GB" sz="1100" b="1" dirty="0">
                          <a:solidFill>
                            <a:srgbClr val="7DD3FC"/>
                          </a:solidFill>
                        </a:rPr>
                        <a:t>Nexus</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14243D"/>
                    </a:solidFill>
                  </a:tcPr>
                </a:tc>
                <a:tc>
                  <a:txBody>
                    <a:bodyPr/>
                    <a:lstStyle/>
                    <a:p>
                      <a:pPr algn="l"/>
                      <a:r>
                        <a:rPr lang="en-GB" sz="1100" b="0" dirty="0">
                          <a:solidFill>
                            <a:srgbClr val="FFFFFF"/>
                          </a:solidFill>
                        </a:rPr>
                        <a:t>AI platform family across legal, compliance, learning and delivery.</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14243D"/>
                    </a:solidFill>
                  </a:tcPr>
                </a:tc>
                <a:tc>
                  <a:txBody>
                    <a:bodyPr/>
                    <a:lstStyle/>
                    <a:p>
                      <a:pPr algn="l"/>
                      <a:r>
                        <a:rPr lang="en-GB" sz="1100" b="0" dirty="0">
                          <a:solidFill>
                            <a:srgbClr val="FFFFFF"/>
                          </a:solidFill>
                        </a:rPr>
                        <a:t>In build. Modules at varying maturity.</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14243D"/>
                    </a:solidFill>
                  </a:tcPr>
                </a:tc>
                <a:tc>
                  <a:txBody>
                    <a:bodyPr/>
                    <a:lstStyle/>
                    <a:p>
                      <a:pPr algn="l"/>
                      <a:r>
                        <a:rPr lang="en-GB" sz="1100" b="0" dirty="0">
                          <a:solidFill>
                            <a:srgbClr val="FFFFFF"/>
                          </a:solidFill>
                        </a:rPr>
                        <a:t>Expected Q3 2026</a:t>
                      </a:r>
                    </a:p>
                  </a:txBody>
                  <a:tcPr anchor="ctr">
                    <a:lnL w="6350">
                      <a:solidFill>
                        <a:srgbClr val="2A3B57"/>
                      </a:solidFill>
                    </a:lnL>
                    <a:lnR w="6350">
                      <a:solidFill>
                        <a:srgbClr val="2A3B57"/>
                      </a:solidFill>
                    </a:lnR>
                    <a:lnT w="6350">
                      <a:solidFill>
                        <a:srgbClr val="2A3B57"/>
                      </a:solidFill>
                    </a:lnT>
                    <a:lnB w="6350">
                      <a:solidFill>
                        <a:srgbClr val="2A3B57"/>
                      </a:solidFill>
                    </a:lnB>
                    <a:solidFill>
                      <a:srgbClr val="14243D"/>
                    </a:solidFill>
                  </a:tcPr>
                </a:tc>
                <a:extLst>
                  <a:ext uri="{0D108BD9-81ED-4DB2-BD59-A6C34878D82A}">
                    <a16:rowId xmlns:a16="http://schemas.microsoft.com/office/drawing/2014/main" val="10002"/>
                  </a:ext>
                </a:extLst>
              </a:tr>
            </a:tbl>
          </a:graphicData>
        </a:graphic>
      </p:graphicFrame>
      <p:sp>
        <p:nvSpPr>
          <p:cNvPr id="53" name="Shape 50"/>
          <p:cNvSpPr/>
          <p:nvPr/>
        </p:nvSpPr>
        <p:spPr>
          <a:xfrm>
            <a:off x="502920" y="4736592"/>
            <a:ext cx="5394960" cy="786384"/>
          </a:xfrm>
          <a:prstGeom prst="roundRect">
            <a:avLst>
              <a:gd name="adj" fmla="val 9302"/>
            </a:avLst>
          </a:prstGeom>
          <a:solidFill>
            <a:srgbClr val="08182F"/>
          </a:solidFill>
          <a:ln w="12700">
            <a:solidFill>
              <a:srgbClr val="5FC1F2">
                <a:alpha val="56000"/>
              </a:srgbClr>
            </a:solidFill>
            <a:prstDash val="solid"/>
          </a:ln>
        </p:spPr>
        <p:txBody>
          <a:bodyPr/>
          <a:lstStyle/>
          <a:p>
            <a:endParaRPr lang="en-US"/>
          </a:p>
        </p:txBody>
      </p:sp>
      <p:sp>
        <p:nvSpPr>
          <p:cNvPr id="54" name="Shape 51"/>
          <p:cNvSpPr/>
          <p:nvPr/>
        </p:nvSpPr>
        <p:spPr>
          <a:xfrm>
            <a:off x="502920" y="4736592"/>
            <a:ext cx="45720" cy="786384"/>
          </a:xfrm>
          <a:prstGeom prst="rect">
            <a:avLst/>
          </a:prstGeom>
          <a:solidFill>
            <a:srgbClr val="5FC1F2"/>
          </a:solidFill>
          <a:ln w="12700">
            <a:solidFill>
              <a:srgbClr val="5FC1F2">
                <a:alpha val="0"/>
              </a:srgbClr>
            </a:solidFill>
            <a:prstDash val="solid"/>
          </a:ln>
        </p:spPr>
        <p:txBody>
          <a:bodyPr/>
          <a:lstStyle/>
          <a:p>
            <a:endParaRPr lang="en-US"/>
          </a:p>
        </p:txBody>
      </p:sp>
      <p:sp>
        <p:nvSpPr>
          <p:cNvPr id="55" name="Text 52"/>
          <p:cNvSpPr/>
          <p:nvPr/>
        </p:nvSpPr>
        <p:spPr>
          <a:xfrm>
            <a:off x="777240" y="4965192"/>
            <a:ext cx="4846320" cy="164592"/>
          </a:xfrm>
          <a:prstGeom prst="rect">
            <a:avLst/>
          </a:prstGeom>
          <a:noFill/>
          <a:ln/>
        </p:spPr>
        <p:txBody>
          <a:bodyPr wrap="square" lIns="0" tIns="0" rIns="0" bIns="0" rtlCol="0" anchor="t">
            <a:normAutofit/>
          </a:bodyPr>
          <a:lstStyle/>
          <a:p>
            <a:pPr marL="0" indent="0" algn="l">
              <a:buNone/>
            </a:pPr>
            <a:r>
              <a:rPr lang="en-US" sz="620" dirty="0">
                <a:solidFill>
                  <a:srgbClr val="5FC1F2"/>
                </a:solidFill>
                <a:latin typeface="JetBrains Mono" pitchFamily="34" charset="0"/>
                <a:ea typeface="JetBrains Mono" pitchFamily="34" charset="-122"/>
                <a:cs typeface="JetBrains Mono" pitchFamily="34" charset="-120"/>
              </a:rPr>
              <a:t>INTERPRETATION</a:t>
            </a:r>
            <a:endParaRPr lang="en-US" sz="620" dirty="0"/>
          </a:p>
        </p:txBody>
      </p:sp>
      <p:sp>
        <p:nvSpPr>
          <p:cNvPr id="56" name="Text 53"/>
          <p:cNvSpPr/>
          <p:nvPr/>
        </p:nvSpPr>
        <p:spPr>
          <a:xfrm>
            <a:off x="777240" y="5136948"/>
            <a:ext cx="4846320" cy="220000"/>
          </a:xfrm>
          <a:prstGeom prst="rect">
            <a:avLst/>
          </a:prstGeom>
          <a:noFill/>
          <a:ln/>
        </p:spPr>
        <p:txBody>
          <a:bodyPr wrap="square" lIns="0" tIns="0" rIns="0" bIns="0" rtlCol="0" anchor="t">
            <a:noAutofit/>
          </a:bodyPr>
          <a:lstStyle/>
          <a:p>
            <a:pPr marL="0" indent="0" algn="l">
              <a:buNone/>
            </a:pPr>
            <a:r>
              <a:rPr sz="1300" b="1">
                <a:solidFill>
                  <a:srgbClr val="FFFFFF"/>
                </a:solidFill>
                <a:latin typeface="DM Sans 14pt"/>
              </a:rPr>
              <a:t>Neither platform was in commercial service at 30 June. Amortisation begins at deployment.</a:t>
            </a:r>
            <a:endParaRPr lang="en-US" sz="1300" dirty="0"/>
          </a:p>
        </p:txBody>
      </p:sp>
      <p:sp>
        <p:nvSpPr>
          <p:cNvPr id="57" name="Shape 54"/>
          <p:cNvSpPr/>
          <p:nvPr/>
        </p:nvSpPr>
        <p:spPr>
          <a:xfrm>
            <a:off x="6263640" y="4736592"/>
            <a:ext cx="5440680" cy="786384"/>
          </a:xfrm>
          <a:prstGeom prst="roundRect">
            <a:avLst>
              <a:gd name="adj" fmla="val 9302"/>
            </a:avLst>
          </a:prstGeom>
          <a:solidFill>
            <a:srgbClr val="08182F"/>
          </a:solidFill>
          <a:ln w="12700">
            <a:solidFill>
              <a:srgbClr val="5DD89C">
                <a:alpha val="56000"/>
              </a:srgbClr>
            </a:solidFill>
            <a:prstDash val="solid"/>
          </a:ln>
        </p:spPr>
        <p:txBody>
          <a:bodyPr/>
          <a:lstStyle/>
          <a:p>
            <a:endParaRPr lang="en-US"/>
          </a:p>
        </p:txBody>
      </p:sp>
      <p:sp>
        <p:nvSpPr>
          <p:cNvPr id="58" name="Shape 55"/>
          <p:cNvSpPr/>
          <p:nvPr/>
        </p:nvSpPr>
        <p:spPr>
          <a:xfrm>
            <a:off x="6263640" y="4736592"/>
            <a:ext cx="45720" cy="786384"/>
          </a:xfrm>
          <a:prstGeom prst="rect">
            <a:avLst/>
          </a:prstGeom>
          <a:solidFill>
            <a:srgbClr val="5DD89C"/>
          </a:solidFill>
          <a:ln w="12700">
            <a:solidFill>
              <a:srgbClr val="5DD89C">
                <a:alpha val="0"/>
              </a:srgbClr>
            </a:solidFill>
            <a:prstDash val="solid"/>
          </a:ln>
        </p:spPr>
        <p:txBody>
          <a:bodyPr/>
          <a:lstStyle/>
          <a:p>
            <a:endParaRPr lang="en-US"/>
          </a:p>
        </p:txBody>
      </p:sp>
      <p:sp>
        <p:nvSpPr>
          <p:cNvPr id="59" name="Text 56"/>
          <p:cNvSpPr/>
          <p:nvPr/>
        </p:nvSpPr>
        <p:spPr>
          <a:xfrm>
            <a:off x="6537960" y="4965192"/>
            <a:ext cx="4892040" cy="164592"/>
          </a:xfrm>
          <a:prstGeom prst="rect">
            <a:avLst/>
          </a:prstGeom>
          <a:noFill/>
          <a:ln/>
        </p:spPr>
        <p:txBody>
          <a:bodyPr wrap="square" lIns="0" tIns="0" rIns="0" bIns="0" rtlCol="0" anchor="t">
            <a:normAutofit/>
          </a:bodyPr>
          <a:lstStyle/>
          <a:p>
            <a:pPr marL="0" indent="0" algn="l">
              <a:buNone/>
            </a:pPr>
            <a:r>
              <a:rPr lang="en-US" sz="620" dirty="0">
                <a:solidFill>
                  <a:srgbClr val="5DD89C"/>
                </a:solidFill>
                <a:latin typeface="JetBrains Mono" pitchFamily="34" charset="0"/>
                <a:ea typeface="JetBrains Mono" pitchFamily="34" charset="-122"/>
                <a:cs typeface="JetBrains Mono" pitchFamily="34" charset="-120"/>
              </a:rPr>
              <a:t>ACTION MESSAGE</a:t>
            </a:r>
            <a:endParaRPr lang="en-US" sz="620" dirty="0"/>
          </a:p>
        </p:txBody>
      </p:sp>
      <p:sp>
        <p:nvSpPr>
          <p:cNvPr id="60" name="Text 57"/>
          <p:cNvSpPr/>
          <p:nvPr/>
        </p:nvSpPr>
        <p:spPr>
          <a:xfrm>
            <a:off x="6537960" y="5165000"/>
            <a:ext cx="4892040" cy="300000"/>
          </a:xfrm>
          <a:prstGeom prst="rect">
            <a:avLst/>
          </a:prstGeom>
          <a:noFill/>
          <a:ln/>
        </p:spPr>
        <p:txBody>
          <a:bodyPr wrap="square" lIns="0" tIns="0" rIns="0" bIns="0" rtlCol="0" anchor="t">
            <a:noAutofit/>
          </a:bodyPr>
          <a:lstStyle/>
          <a:p>
            <a:pPr marL="0" indent="0" algn="l">
              <a:buNone/>
            </a:pPr>
            <a:r>
              <a:rPr sz="1100" b="0">
                <a:solidFill>
                  <a:srgbClr val="FFFFFF"/>
                </a:solidFill>
                <a:latin typeface="DM Sans 14pt"/>
              </a:rPr>
              <a:t>Q3 will show both: new capitalisation on versions in build, and amortisation on versions in production.</a:t>
            </a:r>
            <a:endParaRPr lang="en-US" sz="1300" dirty="0"/>
          </a:p>
        </p:txBody>
      </p:sp>
      <p:sp>
        <p:nvSpPr>
          <p:cNvPr id="61" name="Shape 58"/>
          <p:cNvSpPr/>
          <p:nvPr/>
        </p:nvSpPr>
        <p:spPr>
          <a:xfrm>
            <a:off x="502920" y="5833872"/>
            <a:ext cx="11201400" cy="438912"/>
          </a:xfrm>
          <a:prstGeom prst="roundRect">
            <a:avLst>
              <a:gd name="adj" fmla="val 16667"/>
            </a:avLst>
          </a:prstGeom>
          <a:solidFill>
            <a:srgbClr val="08182F">
              <a:alpha val="99000"/>
            </a:srgbClr>
          </a:solidFill>
          <a:ln w="12700">
            <a:solidFill>
              <a:srgbClr val="5FC1F2">
                <a:alpha val="56000"/>
              </a:srgbClr>
            </a:solidFill>
            <a:prstDash val="solid"/>
          </a:ln>
        </p:spPr>
        <p:txBody>
          <a:bodyPr/>
          <a:lstStyle/>
          <a:p>
            <a:endParaRPr lang="en-US"/>
          </a:p>
        </p:txBody>
      </p:sp>
      <p:sp>
        <p:nvSpPr>
          <p:cNvPr id="62" name="Shape 59"/>
          <p:cNvSpPr/>
          <p:nvPr/>
        </p:nvSpPr>
        <p:spPr>
          <a:xfrm>
            <a:off x="502920" y="5833872"/>
            <a:ext cx="45720" cy="438912"/>
          </a:xfrm>
          <a:prstGeom prst="rect">
            <a:avLst/>
          </a:prstGeom>
          <a:solidFill>
            <a:srgbClr val="5FC1F2"/>
          </a:solidFill>
          <a:ln w="12700">
            <a:solidFill>
              <a:srgbClr val="5FC1F2">
                <a:alpha val="0"/>
              </a:srgbClr>
            </a:solidFill>
            <a:prstDash val="solid"/>
          </a:ln>
        </p:spPr>
        <p:txBody>
          <a:bodyPr/>
          <a:lstStyle/>
          <a:p>
            <a:endParaRPr lang="en-US"/>
          </a:p>
        </p:txBody>
      </p:sp>
      <p:sp>
        <p:nvSpPr>
          <p:cNvPr id="63" name="Text 60"/>
          <p:cNvSpPr/>
          <p:nvPr/>
        </p:nvSpPr>
        <p:spPr>
          <a:xfrm>
            <a:off x="694944" y="5961888"/>
            <a:ext cx="10835640" cy="155448"/>
          </a:xfrm>
          <a:prstGeom prst="rect">
            <a:avLst/>
          </a:prstGeom>
          <a:noFill/>
          <a:ln/>
        </p:spPr>
        <p:txBody>
          <a:bodyPr wrap="square" lIns="0" tIns="0" rIns="0" bIns="0" rtlCol="0" anchor="t">
            <a:normAutofit/>
          </a:bodyPr>
          <a:lstStyle/>
          <a:p>
            <a:pPr marL="0" indent="0" algn="l">
              <a:buNone/>
            </a:pPr>
            <a:r>
              <a:rPr lang="en-US" sz="890" b="1" dirty="0">
                <a:solidFill>
                  <a:srgbClr val="5FC1F2"/>
                </a:solidFill>
                <a:latin typeface="DM Sans 14pt" pitchFamily="34" charset="0"/>
                <a:ea typeface="DM Sans 14pt" pitchFamily="34" charset="-122"/>
                <a:cs typeface="DM Sans 14pt" pitchFamily="34" charset="-120"/>
              </a:rPr>
              <a:t>INVESTOR TAKEAWAY: </a:t>
            </a:r>
            <a:r>
              <a:rPr lang="en-US" sz="890" dirty="0">
                <a:solidFill>
                  <a:srgbClr val="FFFFFF"/>
                </a:solidFill>
                <a:latin typeface="DM Sans 14pt" pitchFamily="34" charset="0"/>
                <a:ea typeface="DM Sans 14pt" pitchFamily="34" charset="-122"/>
                <a:cs typeface="DM Sans 14pt" pitchFamily="34" charset="-120"/>
              </a:rPr>
              <a:t>This is investment in platforms approaching deployment, not revenue already recognised.</a:t>
            </a:r>
            <a:endParaRPr lang="en-US" sz="890" dirty="0"/>
          </a:p>
        </p:txBody>
      </p:sp>
      <p:pic>
        <p:nvPicPr>
          <p:cNvPr id="64" name="Picture 63">
            <a:extLst>
              <a:ext uri="{FF2B5EF4-FFF2-40B4-BE49-F238E27FC236}">
                <a16:creationId xmlns:a16="http://schemas.microsoft.com/office/drawing/2014/main" id="{6D3A6BC8-955B-65E9-33BA-4A71A527F7DA}"/>
              </a:ext>
            </a:extLst>
          </p:cNvPr>
          <p:cNvPicPr>
            <a:picLocks noChangeAspect="1"/>
          </p:cNvPicPr>
          <p:nvPr/>
        </p:nvPicPr>
        <p:blipFill>
          <a:blip r:embed="rId3"/>
          <a:stretch/>
        </p:blipFill>
        <p:spPr>
          <a:xfrm>
            <a:off x="510983" y="266700"/>
            <a:ext cx="2226059" cy="7048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3">
    <p:bg>
      <p:bgPr>
        <a:solidFill>
          <a:srgbClr val="061222"/>
        </a:solidFill>
        <a:effectLst/>
      </p:bgPr>
    </p:bg>
    <p:spTree>
      <p:nvGrpSpPr>
        <p:cNvPr id="1" name=""/>
        <p:cNvGrpSpPr/>
        <p:nvPr/>
      </p:nvGrpSpPr>
      <p:grpSpPr>
        <a:xfrm>
          <a:off x="0" y="0"/>
          <a:ext cx="0" cy="0"/>
          <a:chOff x="0" y="0"/>
          <a:chExt cx="0" cy="0"/>
        </a:xfrm>
      </p:grpSpPr>
      <p:sp>
        <p:nvSpPr>
          <p:cNvPr id="2" name="Shape 0"/>
          <p:cNvSpPr/>
          <p:nvPr/>
        </p:nvSpPr>
        <p:spPr>
          <a:xfrm>
            <a:off x="0" y="0"/>
            <a:ext cx="73152" cy="6858000"/>
          </a:xfrm>
          <a:prstGeom prst="rect">
            <a:avLst/>
          </a:prstGeom>
          <a:solidFill>
            <a:srgbClr val="3DA8E0"/>
          </a:solidFill>
          <a:ln w="12700">
            <a:solidFill>
              <a:srgbClr val="3DA8E0">
                <a:alpha val="0"/>
              </a:srgbClr>
            </a:solidFill>
            <a:prstDash val="solid"/>
          </a:ln>
        </p:spPr>
        <p:txBody>
          <a:bodyPr/>
          <a:lstStyle/>
          <a:p>
            <a:endParaRPr lang="en-US"/>
          </a:p>
        </p:txBody>
      </p:sp>
      <p:sp>
        <p:nvSpPr>
          <p:cNvPr id="3" name="Shape 1"/>
          <p:cNvSpPr/>
          <p:nvPr/>
        </p:nvSpPr>
        <p:spPr>
          <a:xfrm>
            <a:off x="548640" y="0"/>
            <a:ext cx="0" cy="6858000"/>
          </a:xfrm>
          <a:prstGeom prst="line">
            <a:avLst/>
          </a:prstGeom>
          <a:noFill/>
          <a:ln w="12700">
            <a:solidFill>
              <a:srgbClr val="24415F">
                <a:alpha val="24000"/>
              </a:srgbClr>
            </a:solidFill>
            <a:prstDash val="solid"/>
          </a:ln>
        </p:spPr>
        <p:txBody>
          <a:bodyPr/>
          <a:lstStyle/>
          <a:p>
            <a:endParaRPr lang="en-US"/>
          </a:p>
        </p:txBody>
      </p:sp>
      <p:sp>
        <p:nvSpPr>
          <p:cNvPr id="4" name="Shape 2"/>
          <p:cNvSpPr/>
          <p:nvPr/>
        </p:nvSpPr>
        <p:spPr>
          <a:xfrm>
            <a:off x="1371600" y="0"/>
            <a:ext cx="0" cy="6858000"/>
          </a:xfrm>
          <a:prstGeom prst="line">
            <a:avLst/>
          </a:prstGeom>
          <a:noFill/>
          <a:ln w="12700">
            <a:solidFill>
              <a:srgbClr val="24415F">
                <a:alpha val="24000"/>
              </a:srgbClr>
            </a:solidFill>
            <a:prstDash val="solid"/>
          </a:ln>
        </p:spPr>
        <p:txBody>
          <a:bodyPr/>
          <a:lstStyle/>
          <a:p>
            <a:endParaRPr lang="en-US"/>
          </a:p>
        </p:txBody>
      </p:sp>
      <p:sp>
        <p:nvSpPr>
          <p:cNvPr id="5" name="Shape 3"/>
          <p:cNvSpPr/>
          <p:nvPr/>
        </p:nvSpPr>
        <p:spPr>
          <a:xfrm>
            <a:off x="2194560" y="0"/>
            <a:ext cx="0" cy="6858000"/>
          </a:xfrm>
          <a:prstGeom prst="line">
            <a:avLst/>
          </a:prstGeom>
          <a:noFill/>
          <a:ln w="12700">
            <a:solidFill>
              <a:srgbClr val="24415F">
                <a:alpha val="24000"/>
              </a:srgbClr>
            </a:solidFill>
            <a:prstDash val="solid"/>
          </a:ln>
        </p:spPr>
        <p:txBody>
          <a:bodyPr/>
          <a:lstStyle/>
          <a:p>
            <a:endParaRPr lang="en-US"/>
          </a:p>
        </p:txBody>
      </p:sp>
      <p:sp>
        <p:nvSpPr>
          <p:cNvPr id="6" name="Shape 4"/>
          <p:cNvSpPr/>
          <p:nvPr/>
        </p:nvSpPr>
        <p:spPr>
          <a:xfrm>
            <a:off x="3017520" y="0"/>
            <a:ext cx="0" cy="6858000"/>
          </a:xfrm>
          <a:prstGeom prst="line">
            <a:avLst/>
          </a:prstGeom>
          <a:noFill/>
          <a:ln w="12700">
            <a:solidFill>
              <a:srgbClr val="24415F">
                <a:alpha val="24000"/>
              </a:srgbClr>
            </a:solidFill>
            <a:prstDash val="solid"/>
          </a:ln>
        </p:spPr>
        <p:txBody>
          <a:bodyPr/>
          <a:lstStyle/>
          <a:p>
            <a:endParaRPr lang="en-US"/>
          </a:p>
        </p:txBody>
      </p:sp>
      <p:sp>
        <p:nvSpPr>
          <p:cNvPr id="7" name="Shape 5"/>
          <p:cNvSpPr/>
          <p:nvPr/>
        </p:nvSpPr>
        <p:spPr>
          <a:xfrm>
            <a:off x="3840480" y="0"/>
            <a:ext cx="0" cy="6858000"/>
          </a:xfrm>
          <a:prstGeom prst="line">
            <a:avLst/>
          </a:prstGeom>
          <a:noFill/>
          <a:ln w="12700">
            <a:solidFill>
              <a:srgbClr val="24415F">
                <a:alpha val="24000"/>
              </a:srgbClr>
            </a:solidFill>
            <a:prstDash val="solid"/>
          </a:ln>
        </p:spPr>
        <p:txBody>
          <a:bodyPr/>
          <a:lstStyle/>
          <a:p>
            <a:endParaRPr lang="en-US"/>
          </a:p>
        </p:txBody>
      </p:sp>
      <p:sp>
        <p:nvSpPr>
          <p:cNvPr id="8" name="Shape 6"/>
          <p:cNvSpPr/>
          <p:nvPr/>
        </p:nvSpPr>
        <p:spPr>
          <a:xfrm>
            <a:off x="4663440" y="0"/>
            <a:ext cx="0" cy="6858000"/>
          </a:xfrm>
          <a:prstGeom prst="line">
            <a:avLst/>
          </a:prstGeom>
          <a:noFill/>
          <a:ln w="12700">
            <a:solidFill>
              <a:srgbClr val="24415F">
                <a:alpha val="24000"/>
              </a:srgbClr>
            </a:solidFill>
            <a:prstDash val="solid"/>
          </a:ln>
        </p:spPr>
        <p:txBody>
          <a:bodyPr/>
          <a:lstStyle/>
          <a:p>
            <a:endParaRPr lang="en-US"/>
          </a:p>
        </p:txBody>
      </p:sp>
      <p:sp>
        <p:nvSpPr>
          <p:cNvPr id="9" name="Shape 7"/>
          <p:cNvSpPr/>
          <p:nvPr/>
        </p:nvSpPr>
        <p:spPr>
          <a:xfrm>
            <a:off x="5486400" y="0"/>
            <a:ext cx="0" cy="6858000"/>
          </a:xfrm>
          <a:prstGeom prst="line">
            <a:avLst/>
          </a:prstGeom>
          <a:noFill/>
          <a:ln w="12700">
            <a:solidFill>
              <a:srgbClr val="24415F">
                <a:alpha val="24000"/>
              </a:srgbClr>
            </a:solidFill>
            <a:prstDash val="solid"/>
          </a:ln>
        </p:spPr>
        <p:txBody>
          <a:bodyPr/>
          <a:lstStyle/>
          <a:p>
            <a:endParaRPr lang="en-US"/>
          </a:p>
        </p:txBody>
      </p:sp>
      <p:sp>
        <p:nvSpPr>
          <p:cNvPr id="10" name="Shape 8"/>
          <p:cNvSpPr/>
          <p:nvPr/>
        </p:nvSpPr>
        <p:spPr>
          <a:xfrm>
            <a:off x="6309360" y="0"/>
            <a:ext cx="0" cy="6858000"/>
          </a:xfrm>
          <a:prstGeom prst="line">
            <a:avLst/>
          </a:prstGeom>
          <a:noFill/>
          <a:ln w="12700">
            <a:solidFill>
              <a:srgbClr val="24415F">
                <a:alpha val="24000"/>
              </a:srgbClr>
            </a:solidFill>
            <a:prstDash val="solid"/>
          </a:ln>
        </p:spPr>
        <p:txBody>
          <a:bodyPr/>
          <a:lstStyle/>
          <a:p>
            <a:endParaRPr lang="en-US"/>
          </a:p>
        </p:txBody>
      </p:sp>
      <p:sp>
        <p:nvSpPr>
          <p:cNvPr id="11" name="Shape 9"/>
          <p:cNvSpPr/>
          <p:nvPr/>
        </p:nvSpPr>
        <p:spPr>
          <a:xfrm>
            <a:off x="7132320" y="0"/>
            <a:ext cx="0" cy="6858000"/>
          </a:xfrm>
          <a:prstGeom prst="line">
            <a:avLst/>
          </a:prstGeom>
          <a:noFill/>
          <a:ln w="12700">
            <a:solidFill>
              <a:srgbClr val="24415F">
                <a:alpha val="24000"/>
              </a:srgbClr>
            </a:solidFill>
            <a:prstDash val="solid"/>
          </a:ln>
        </p:spPr>
        <p:txBody>
          <a:bodyPr/>
          <a:lstStyle/>
          <a:p>
            <a:endParaRPr lang="en-US"/>
          </a:p>
        </p:txBody>
      </p:sp>
      <p:sp>
        <p:nvSpPr>
          <p:cNvPr id="12" name="Shape 10"/>
          <p:cNvSpPr/>
          <p:nvPr/>
        </p:nvSpPr>
        <p:spPr>
          <a:xfrm>
            <a:off x="7955280" y="0"/>
            <a:ext cx="0" cy="6858000"/>
          </a:xfrm>
          <a:prstGeom prst="line">
            <a:avLst/>
          </a:prstGeom>
          <a:noFill/>
          <a:ln w="12700">
            <a:solidFill>
              <a:srgbClr val="24415F">
                <a:alpha val="24000"/>
              </a:srgbClr>
            </a:solidFill>
            <a:prstDash val="solid"/>
          </a:ln>
        </p:spPr>
        <p:txBody>
          <a:bodyPr/>
          <a:lstStyle/>
          <a:p>
            <a:endParaRPr lang="en-US"/>
          </a:p>
        </p:txBody>
      </p:sp>
      <p:sp>
        <p:nvSpPr>
          <p:cNvPr id="13" name="Shape 11"/>
          <p:cNvSpPr/>
          <p:nvPr/>
        </p:nvSpPr>
        <p:spPr>
          <a:xfrm>
            <a:off x="8778240" y="0"/>
            <a:ext cx="0" cy="6858000"/>
          </a:xfrm>
          <a:prstGeom prst="line">
            <a:avLst/>
          </a:prstGeom>
          <a:noFill/>
          <a:ln w="12700">
            <a:solidFill>
              <a:srgbClr val="24415F">
                <a:alpha val="24000"/>
              </a:srgbClr>
            </a:solidFill>
            <a:prstDash val="solid"/>
          </a:ln>
        </p:spPr>
        <p:txBody>
          <a:bodyPr/>
          <a:lstStyle/>
          <a:p>
            <a:endParaRPr lang="en-US"/>
          </a:p>
        </p:txBody>
      </p:sp>
      <p:sp>
        <p:nvSpPr>
          <p:cNvPr id="14" name="Shape 12"/>
          <p:cNvSpPr/>
          <p:nvPr/>
        </p:nvSpPr>
        <p:spPr>
          <a:xfrm>
            <a:off x="9601200" y="0"/>
            <a:ext cx="0" cy="6858000"/>
          </a:xfrm>
          <a:prstGeom prst="line">
            <a:avLst/>
          </a:prstGeom>
          <a:noFill/>
          <a:ln w="12700">
            <a:solidFill>
              <a:srgbClr val="24415F">
                <a:alpha val="24000"/>
              </a:srgbClr>
            </a:solidFill>
            <a:prstDash val="solid"/>
          </a:ln>
        </p:spPr>
        <p:txBody>
          <a:bodyPr/>
          <a:lstStyle/>
          <a:p>
            <a:endParaRPr lang="en-US"/>
          </a:p>
        </p:txBody>
      </p:sp>
      <p:sp>
        <p:nvSpPr>
          <p:cNvPr id="15" name="Shape 13"/>
          <p:cNvSpPr/>
          <p:nvPr/>
        </p:nvSpPr>
        <p:spPr>
          <a:xfrm>
            <a:off x="10424160" y="0"/>
            <a:ext cx="0" cy="6858000"/>
          </a:xfrm>
          <a:prstGeom prst="line">
            <a:avLst/>
          </a:prstGeom>
          <a:noFill/>
          <a:ln w="12700">
            <a:solidFill>
              <a:srgbClr val="24415F">
                <a:alpha val="24000"/>
              </a:srgbClr>
            </a:solidFill>
            <a:prstDash val="solid"/>
          </a:ln>
        </p:spPr>
        <p:txBody>
          <a:bodyPr/>
          <a:lstStyle/>
          <a:p>
            <a:endParaRPr lang="en-US"/>
          </a:p>
        </p:txBody>
      </p:sp>
      <p:sp>
        <p:nvSpPr>
          <p:cNvPr id="16" name="Shape 14"/>
          <p:cNvSpPr/>
          <p:nvPr/>
        </p:nvSpPr>
        <p:spPr>
          <a:xfrm>
            <a:off x="11247120" y="0"/>
            <a:ext cx="0" cy="6858000"/>
          </a:xfrm>
          <a:prstGeom prst="line">
            <a:avLst/>
          </a:prstGeom>
          <a:noFill/>
          <a:ln w="12700">
            <a:solidFill>
              <a:srgbClr val="24415F">
                <a:alpha val="24000"/>
              </a:srgbClr>
            </a:solidFill>
            <a:prstDash val="solid"/>
          </a:ln>
        </p:spPr>
        <p:txBody>
          <a:bodyPr/>
          <a:lstStyle/>
          <a:p>
            <a:endParaRPr lang="en-US"/>
          </a:p>
        </p:txBody>
      </p:sp>
      <p:sp>
        <p:nvSpPr>
          <p:cNvPr id="17" name="Shape 15"/>
          <p:cNvSpPr/>
          <p:nvPr/>
        </p:nvSpPr>
        <p:spPr>
          <a:xfrm>
            <a:off x="12070080" y="0"/>
            <a:ext cx="0" cy="6858000"/>
          </a:xfrm>
          <a:prstGeom prst="line">
            <a:avLst/>
          </a:prstGeom>
          <a:noFill/>
          <a:ln w="12700">
            <a:solidFill>
              <a:srgbClr val="24415F">
                <a:alpha val="24000"/>
              </a:srgbClr>
            </a:solidFill>
            <a:prstDash val="solid"/>
          </a:ln>
        </p:spPr>
        <p:txBody>
          <a:bodyPr/>
          <a:lstStyle/>
          <a:p>
            <a:endParaRPr lang="en-US"/>
          </a:p>
        </p:txBody>
      </p:sp>
      <p:sp>
        <p:nvSpPr>
          <p:cNvPr id="18" name="Shape 16"/>
          <p:cNvSpPr/>
          <p:nvPr/>
        </p:nvSpPr>
        <p:spPr>
          <a:xfrm>
            <a:off x="0" y="320040"/>
            <a:ext cx="12191695" cy="0"/>
          </a:xfrm>
          <a:prstGeom prst="line">
            <a:avLst/>
          </a:prstGeom>
          <a:noFill/>
          <a:ln w="12700">
            <a:solidFill>
              <a:srgbClr val="24415F">
                <a:alpha val="20000"/>
              </a:srgbClr>
            </a:solidFill>
            <a:prstDash val="solid"/>
          </a:ln>
        </p:spPr>
        <p:txBody>
          <a:bodyPr/>
          <a:lstStyle/>
          <a:p>
            <a:endParaRPr lang="en-US"/>
          </a:p>
        </p:txBody>
      </p:sp>
      <p:sp>
        <p:nvSpPr>
          <p:cNvPr id="19" name="Shape 17"/>
          <p:cNvSpPr/>
          <p:nvPr/>
        </p:nvSpPr>
        <p:spPr>
          <a:xfrm>
            <a:off x="0" y="1143000"/>
            <a:ext cx="12191695" cy="0"/>
          </a:xfrm>
          <a:prstGeom prst="line">
            <a:avLst/>
          </a:prstGeom>
          <a:noFill/>
          <a:ln w="12700">
            <a:solidFill>
              <a:srgbClr val="24415F">
                <a:alpha val="20000"/>
              </a:srgbClr>
            </a:solidFill>
            <a:prstDash val="solid"/>
          </a:ln>
        </p:spPr>
        <p:txBody>
          <a:bodyPr/>
          <a:lstStyle/>
          <a:p>
            <a:endParaRPr lang="en-US"/>
          </a:p>
        </p:txBody>
      </p:sp>
      <p:sp>
        <p:nvSpPr>
          <p:cNvPr id="20" name="Shape 18"/>
          <p:cNvSpPr/>
          <p:nvPr/>
        </p:nvSpPr>
        <p:spPr>
          <a:xfrm>
            <a:off x="0" y="1965960"/>
            <a:ext cx="12191695" cy="0"/>
          </a:xfrm>
          <a:prstGeom prst="line">
            <a:avLst/>
          </a:prstGeom>
          <a:noFill/>
          <a:ln w="12700">
            <a:solidFill>
              <a:srgbClr val="24415F">
                <a:alpha val="20000"/>
              </a:srgbClr>
            </a:solidFill>
            <a:prstDash val="solid"/>
          </a:ln>
        </p:spPr>
        <p:txBody>
          <a:bodyPr/>
          <a:lstStyle/>
          <a:p>
            <a:endParaRPr lang="en-US"/>
          </a:p>
        </p:txBody>
      </p:sp>
      <p:sp>
        <p:nvSpPr>
          <p:cNvPr id="21" name="Shape 19"/>
          <p:cNvSpPr/>
          <p:nvPr/>
        </p:nvSpPr>
        <p:spPr>
          <a:xfrm>
            <a:off x="0" y="2788920"/>
            <a:ext cx="12191695" cy="0"/>
          </a:xfrm>
          <a:prstGeom prst="line">
            <a:avLst/>
          </a:prstGeom>
          <a:noFill/>
          <a:ln w="12700">
            <a:solidFill>
              <a:srgbClr val="24415F">
                <a:alpha val="20000"/>
              </a:srgbClr>
            </a:solidFill>
            <a:prstDash val="solid"/>
          </a:ln>
        </p:spPr>
        <p:txBody>
          <a:bodyPr/>
          <a:lstStyle/>
          <a:p>
            <a:endParaRPr lang="en-US"/>
          </a:p>
        </p:txBody>
      </p:sp>
      <p:sp>
        <p:nvSpPr>
          <p:cNvPr id="22" name="Shape 20"/>
          <p:cNvSpPr/>
          <p:nvPr/>
        </p:nvSpPr>
        <p:spPr>
          <a:xfrm>
            <a:off x="0" y="3611880"/>
            <a:ext cx="12191695" cy="0"/>
          </a:xfrm>
          <a:prstGeom prst="line">
            <a:avLst/>
          </a:prstGeom>
          <a:noFill/>
          <a:ln w="12700">
            <a:solidFill>
              <a:srgbClr val="24415F">
                <a:alpha val="20000"/>
              </a:srgbClr>
            </a:solidFill>
            <a:prstDash val="solid"/>
          </a:ln>
        </p:spPr>
        <p:txBody>
          <a:bodyPr/>
          <a:lstStyle/>
          <a:p>
            <a:endParaRPr lang="en-US"/>
          </a:p>
        </p:txBody>
      </p:sp>
      <p:sp>
        <p:nvSpPr>
          <p:cNvPr id="23" name="Shape 21"/>
          <p:cNvSpPr/>
          <p:nvPr/>
        </p:nvSpPr>
        <p:spPr>
          <a:xfrm>
            <a:off x="0" y="4434840"/>
            <a:ext cx="12191695" cy="0"/>
          </a:xfrm>
          <a:prstGeom prst="line">
            <a:avLst/>
          </a:prstGeom>
          <a:noFill/>
          <a:ln w="12700">
            <a:solidFill>
              <a:srgbClr val="24415F">
                <a:alpha val="20000"/>
              </a:srgbClr>
            </a:solidFill>
            <a:prstDash val="solid"/>
          </a:ln>
        </p:spPr>
        <p:txBody>
          <a:bodyPr/>
          <a:lstStyle/>
          <a:p>
            <a:endParaRPr lang="en-US"/>
          </a:p>
        </p:txBody>
      </p:sp>
      <p:sp>
        <p:nvSpPr>
          <p:cNvPr id="24" name="Shape 22"/>
          <p:cNvSpPr/>
          <p:nvPr/>
        </p:nvSpPr>
        <p:spPr>
          <a:xfrm>
            <a:off x="0" y="5257800"/>
            <a:ext cx="12191695" cy="0"/>
          </a:xfrm>
          <a:prstGeom prst="line">
            <a:avLst/>
          </a:prstGeom>
          <a:noFill/>
          <a:ln w="12700">
            <a:solidFill>
              <a:srgbClr val="24415F">
                <a:alpha val="20000"/>
              </a:srgbClr>
            </a:solidFill>
            <a:prstDash val="solid"/>
          </a:ln>
        </p:spPr>
        <p:txBody>
          <a:bodyPr/>
          <a:lstStyle/>
          <a:p>
            <a:endParaRPr lang="en-US"/>
          </a:p>
        </p:txBody>
      </p:sp>
      <p:sp>
        <p:nvSpPr>
          <p:cNvPr id="25" name="Shape 23"/>
          <p:cNvSpPr/>
          <p:nvPr/>
        </p:nvSpPr>
        <p:spPr>
          <a:xfrm>
            <a:off x="0" y="6080760"/>
            <a:ext cx="12191695" cy="0"/>
          </a:xfrm>
          <a:prstGeom prst="line">
            <a:avLst/>
          </a:prstGeom>
          <a:noFill/>
          <a:ln w="12700">
            <a:solidFill>
              <a:srgbClr val="24415F">
                <a:alpha val="20000"/>
              </a:srgbClr>
            </a:solidFill>
            <a:prstDash val="solid"/>
          </a:ln>
        </p:spPr>
        <p:txBody>
          <a:bodyPr/>
          <a:lstStyle/>
          <a:p>
            <a:endParaRPr lang="en-US"/>
          </a:p>
        </p:txBody>
      </p:sp>
      <p:sp>
        <p:nvSpPr>
          <p:cNvPr id="27" name="Text 24"/>
          <p:cNvSpPr/>
          <p:nvPr/>
        </p:nvSpPr>
        <p:spPr>
          <a:xfrm>
            <a:off x="8869680" y="384048"/>
            <a:ext cx="2834640" cy="146304"/>
          </a:xfrm>
          <a:prstGeom prst="rect">
            <a:avLst/>
          </a:prstGeom>
          <a:noFill/>
          <a:ln/>
        </p:spPr>
        <p:txBody>
          <a:bodyPr wrap="square" lIns="0" tIns="0" rIns="0" bIns="0" rtlCol="0" anchor="t">
            <a:normAutofit/>
          </a:bodyPr>
          <a:lstStyle/>
          <a:p>
            <a:pPr marL="0" indent="0" algn="r">
              <a:buNone/>
            </a:pPr>
            <a:r>
              <a:rPr lang="en-US" sz="680" dirty="0">
                <a:solidFill>
                  <a:srgbClr val="5FC1F2"/>
                </a:solidFill>
                <a:latin typeface="JetBrains Mono" pitchFamily="34" charset="0"/>
                <a:ea typeface="JetBrains Mono" pitchFamily="34" charset="-122"/>
                <a:cs typeface="JetBrains Mono" pitchFamily="34" charset="-120"/>
              </a:rPr>
              <a:t>INVESTOR BRIEFING • AUG 2026</a:t>
            </a:r>
            <a:endParaRPr lang="en-US" sz="680" dirty="0"/>
          </a:p>
        </p:txBody>
      </p:sp>
      <p:sp>
        <p:nvSpPr>
          <p:cNvPr id="28" name="Text 25"/>
          <p:cNvSpPr/>
          <p:nvPr/>
        </p:nvSpPr>
        <p:spPr>
          <a:xfrm>
            <a:off x="8732520" y="621792"/>
            <a:ext cx="2971800" cy="146304"/>
          </a:xfrm>
          <a:prstGeom prst="rect">
            <a:avLst/>
          </a:prstGeom>
          <a:noFill/>
          <a:ln/>
        </p:spPr>
        <p:txBody>
          <a:bodyPr wrap="square" lIns="0" tIns="0" rIns="0" bIns="0" rtlCol="0" anchor="t">
            <a:normAutofit/>
          </a:bodyPr>
          <a:lstStyle/>
          <a:p>
            <a:pPr marL="0" indent="0" algn="r">
              <a:buNone/>
            </a:pPr>
            <a:r>
              <a:rPr lang="en-US" sz="720" dirty="0">
                <a:solidFill>
                  <a:srgbClr val="8FA0BC"/>
                </a:solidFill>
                <a:latin typeface="DM Sans 14pt" pitchFamily="34" charset="0"/>
                <a:ea typeface="DM Sans 14pt" pitchFamily="34" charset="-122"/>
                <a:cs typeface="DM Sans 14pt" pitchFamily="34" charset="-120"/>
              </a:rPr>
              <a:t>Nasdaq First North · Stockholm · OTCQX</a:t>
            </a:r>
            <a:endParaRPr lang="en-US" sz="720" dirty="0"/>
          </a:p>
        </p:txBody>
      </p:sp>
      <p:sp>
        <p:nvSpPr>
          <p:cNvPr id="29" name="Shape 26"/>
          <p:cNvSpPr/>
          <p:nvPr/>
        </p:nvSpPr>
        <p:spPr>
          <a:xfrm>
            <a:off x="502920" y="1051560"/>
            <a:ext cx="11201400" cy="0"/>
          </a:xfrm>
          <a:prstGeom prst="line">
            <a:avLst/>
          </a:prstGeom>
          <a:noFill/>
          <a:ln w="12700">
            <a:solidFill>
              <a:srgbClr val="7A8CA8">
                <a:alpha val="42000"/>
              </a:srgbClr>
            </a:solidFill>
            <a:prstDash val="solid"/>
          </a:ln>
        </p:spPr>
        <p:txBody>
          <a:bodyPr/>
          <a:lstStyle/>
          <a:p>
            <a:endParaRPr lang="en-US"/>
          </a:p>
        </p:txBody>
      </p:sp>
      <p:sp>
        <p:nvSpPr>
          <p:cNvPr id="30" name="Text 27"/>
          <p:cNvSpPr/>
          <p:nvPr/>
        </p:nvSpPr>
        <p:spPr>
          <a:xfrm>
            <a:off x="502920" y="6501384"/>
            <a:ext cx="3840480" cy="128016"/>
          </a:xfrm>
          <a:prstGeom prst="rect">
            <a:avLst/>
          </a:prstGeom>
          <a:noFill/>
          <a:ln/>
        </p:spPr>
        <p:txBody>
          <a:bodyPr wrap="square" lIns="0" tIns="0" rIns="0" bIns="0" rtlCol="0" anchor="t">
            <a:normAutofit/>
          </a:bodyPr>
          <a:lstStyle/>
          <a:p>
            <a:pPr marL="0" indent="0" algn="l">
              <a:buNone/>
            </a:pPr>
            <a:r>
              <a:rPr lang="en-US" sz="580" dirty="0">
                <a:solidFill>
                  <a:srgbClr val="8FA0BC"/>
                </a:solidFill>
                <a:latin typeface="JetBrains Mono" pitchFamily="34" charset="0"/>
                <a:ea typeface="JetBrains Mono" pitchFamily="34" charset="-122"/>
                <a:cs typeface="JetBrains Mono" pitchFamily="34" charset="-120"/>
              </a:rPr>
              <a:t>A GLOBAL AI TECHNOLOGY PLATFORM • WPTG.AI</a:t>
            </a:r>
            <a:endParaRPr lang="en-US" sz="580" dirty="0"/>
          </a:p>
        </p:txBody>
      </p:sp>
      <p:sp>
        <p:nvSpPr>
          <p:cNvPr id="31" name="Text 28"/>
          <p:cNvSpPr/>
          <p:nvPr/>
        </p:nvSpPr>
        <p:spPr>
          <a:xfrm>
            <a:off x="11338560" y="6501384"/>
            <a:ext cx="365760" cy="128016"/>
          </a:xfrm>
          <a:prstGeom prst="rect">
            <a:avLst/>
          </a:prstGeom>
          <a:noFill/>
          <a:ln/>
        </p:spPr>
        <p:txBody>
          <a:bodyPr wrap="square" lIns="0" tIns="0" rIns="0" bIns="0" rtlCol="0" anchor="t">
            <a:normAutofit/>
          </a:bodyPr>
          <a:lstStyle/>
          <a:p>
            <a:pPr marL="0" indent="0" algn="r">
              <a:buNone/>
            </a:pPr>
            <a:r>
              <a:rPr lang="en-US" sz="580" dirty="0">
                <a:solidFill>
                  <a:srgbClr val="8FA0BC"/>
                </a:solidFill>
                <a:latin typeface="JetBrains Mono" pitchFamily="34" charset="0"/>
                <a:ea typeface="JetBrains Mono" pitchFamily="34" charset="-122"/>
                <a:cs typeface="JetBrains Mono" pitchFamily="34" charset="-120"/>
              </a:rPr>
              <a:t>06 / 07</a:t>
            </a:r>
            <a:endParaRPr lang="en-US" sz="580" dirty="0"/>
          </a:p>
        </p:txBody>
      </p:sp>
      <p:sp>
        <p:nvSpPr>
          <p:cNvPr id="32" name="Text 29"/>
          <p:cNvSpPr/>
          <p:nvPr/>
        </p:nvSpPr>
        <p:spPr>
          <a:xfrm>
            <a:off x="502920" y="1335024"/>
            <a:ext cx="7315200" cy="182880"/>
          </a:xfrm>
          <a:prstGeom prst="rect">
            <a:avLst/>
          </a:prstGeom>
          <a:noFill/>
          <a:ln/>
        </p:spPr>
        <p:txBody>
          <a:bodyPr wrap="square" lIns="0" tIns="0" rIns="0" bIns="0" rtlCol="0" anchor="t">
            <a:normAutofit/>
          </a:bodyPr>
          <a:lstStyle/>
          <a:p>
            <a:pPr marL="0" indent="0" algn="l">
              <a:buNone/>
            </a:pPr>
            <a:r>
              <a:rPr sz="1100" b="0" dirty="0">
                <a:solidFill>
                  <a:srgbClr val="5EC2F2"/>
                </a:solidFill>
                <a:latin typeface="JetBrains Mono"/>
              </a:rPr>
              <a:t>AI ACROSS THE </a:t>
            </a:r>
            <a:r>
              <a:rPr sz="1100" dirty="0">
                <a:solidFill>
                  <a:srgbClr val="5FC1F2"/>
                </a:solidFill>
                <a:latin typeface="JetBrains Mono" pitchFamily="34" charset="0"/>
                <a:cs typeface="JetBrains Mono" pitchFamily="34" charset="-120"/>
              </a:rPr>
              <a:t>GROUP</a:t>
            </a:r>
            <a:endParaRPr lang="en-US" sz="1100" dirty="0">
              <a:solidFill>
                <a:srgbClr val="5FC1F2"/>
              </a:solidFill>
              <a:latin typeface="JetBrains Mono" pitchFamily="34" charset="0"/>
              <a:cs typeface="JetBrains Mono" pitchFamily="34" charset="-120"/>
            </a:endParaRPr>
          </a:p>
        </p:txBody>
      </p:sp>
      <p:sp>
        <p:nvSpPr>
          <p:cNvPr id="33" name="Text 30"/>
          <p:cNvSpPr/>
          <p:nvPr/>
        </p:nvSpPr>
        <p:spPr>
          <a:xfrm>
            <a:off x="502920" y="1572768"/>
            <a:ext cx="10515600" cy="868680"/>
          </a:xfrm>
          <a:prstGeom prst="rect">
            <a:avLst/>
          </a:prstGeom>
          <a:noFill/>
          <a:ln/>
        </p:spPr>
        <p:txBody>
          <a:bodyPr wrap="square" lIns="0" tIns="0" rIns="0" bIns="0" rtlCol="0" anchor="t">
            <a:normAutofit/>
          </a:bodyPr>
          <a:lstStyle/>
          <a:p>
            <a:pPr marL="0" indent="0" algn="l">
              <a:buNone/>
            </a:pPr>
            <a:r>
              <a:rPr sz="2800" b="1">
                <a:solidFill>
                  <a:srgbClr val="FFFFFF"/>
                </a:solidFill>
                <a:latin typeface="DM Sans 14pt"/>
              </a:rPr>
              <a:t>AI is already earning, separately from the capitalised platforms.</a:t>
            </a:r>
            <a:endParaRPr lang="en-US" sz="2400" dirty="0"/>
          </a:p>
        </p:txBody>
      </p:sp>
      <p:sp>
        <p:nvSpPr>
          <p:cNvPr id="34" name="Text 31"/>
          <p:cNvSpPr/>
          <p:nvPr/>
        </p:nvSpPr>
        <p:spPr>
          <a:xfrm>
            <a:off x="502920" y="2423160"/>
            <a:ext cx="10789920" cy="219456"/>
          </a:xfrm>
          <a:prstGeom prst="rect">
            <a:avLst/>
          </a:prstGeom>
          <a:noFill/>
          <a:ln/>
        </p:spPr>
        <p:txBody>
          <a:bodyPr wrap="square" lIns="0" tIns="0" rIns="0" bIns="0" rtlCol="0" anchor="t">
            <a:normAutofit fontScale="92500"/>
          </a:bodyPr>
          <a:lstStyle/>
          <a:p>
            <a:pPr marL="0" indent="0" algn="l">
              <a:buNone/>
            </a:pPr>
            <a:r>
              <a:rPr sz="1050" b="0">
                <a:solidFill>
                  <a:srgbClr val="B8C7D7"/>
                </a:solidFill>
                <a:latin typeface="DM Sans 14pt"/>
              </a:rPr>
              <a:t>First read of the group AI capability sweep: seven of approximately forty businesses have returned. Six are using AI in delivery or operations and two already bill clients for AI products.</a:t>
            </a:r>
            <a:endParaRPr lang="en-US" sz="1050" dirty="0"/>
          </a:p>
        </p:txBody>
      </p:sp>
      <p:graphicFrame>
        <p:nvGraphicFramePr>
          <p:cNvPr id="210" name="AI Layers Table"/>
          <p:cNvGraphicFramePr>
            <a:graphicFrameLocks noGrp="1"/>
          </p:cNvGraphicFramePr>
          <p:nvPr/>
        </p:nvGraphicFramePr>
        <p:xfrm>
          <a:off x="502920" y="2907792"/>
          <a:ext cx="11201400" cy="1762352"/>
        </p:xfrm>
        <a:graphic>
          <a:graphicData uri="http://schemas.openxmlformats.org/drawingml/2006/table">
            <a:tbl>
              <a:tblPr firstRow="1"/>
              <a:tblGrid>
                <a:gridCol w="2100000">
                  <a:extLst>
                    <a:ext uri="{9D8B030D-6E8A-4147-A177-3AD203B41FA5}">
                      <a16:colId xmlns:a16="http://schemas.microsoft.com/office/drawing/2014/main" val="20000"/>
                    </a:ext>
                  </a:extLst>
                </a:gridCol>
                <a:gridCol w="3900000">
                  <a:extLst>
                    <a:ext uri="{9D8B030D-6E8A-4147-A177-3AD203B41FA5}">
                      <a16:colId xmlns:a16="http://schemas.microsoft.com/office/drawing/2014/main" val="20001"/>
                    </a:ext>
                  </a:extLst>
                </a:gridCol>
                <a:gridCol w="2700000">
                  <a:extLst>
                    <a:ext uri="{9D8B030D-6E8A-4147-A177-3AD203B41FA5}">
                      <a16:colId xmlns:a16="http://schemas.microsoft.com/office/drawing/2014/main" val="20002"/>
                    </a:ext>
                  </a:extLst>
                </a:gridCol>
                <a:gridCol w="2501400">
                  <a:extLst>
                    <a:ext uri="{9D8B030D-6E8A-4147-A177-3AD203B41FA5}">
                      <a16:colId xmlns:a16="http://schemas.microsoft.com/office/drawing/2014/main" val="20003"/>
                    </a:ext>
                  </a:extLst>
                </a:gridCol>
              </a:tblGrid>
              <a:tr h="300000">
                <a:tc>
                  <a:txBody>
                    <a:bodyPr/>
                    <a:lstStyle/>
                    <a:p>
                      <a:pPr algn="l"/>
                      <a:r>
                        <a:rPr lang="en-GB" sz="1000" b="1" dirty="0">
                          <a:solidFill>
                            <a:srgbClr val="7DD3FC"/>
                          </a:solidFill>
                        </a:rPr>
                        <a:t>Layer</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132542"/>
                    </a:solidFill>
                  </a:tcPr>
                </a:tc>
                <a:tc>
                  <a:txBody>
                    <a:bodyPr/>
                    <a:lstStyle/>
                    <a:p>
                      <a:pPr algn="l"/>
                      <a:r>
                        <a:rPr lang="en-GB" sz="1000" b="1" dirty="0">
                          <a:solidFill>
                            <a:srgbClr val="7DD3FC"/>
                          </a:solidFill>
                        </a:rPr>
                        <a:t>What it is</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132542"/>
                    </a:solidFill>
                  </a:tcPr>
                </a:tc>
                <a:tc>
                  <a:txBody>
                    <a:bodyPr/>
                    <a:lstStyle/>
                    <a:p>
                      <a:pPr algn="l"/>
                      <a:r>
                        <a:rPr lang="en-GB" sz="1000" b="1" dirty="0">
                          <a:solidFill>
                            <a:srgbClr val="7DD3FC"/>
                          </a:solidFill>
                        </a:rPr>
                        <a:t>Where it sits today</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132542"/>
                    </a:solidFill>
                  </a:tcPr>
                </a:tc>
                <a:tc>
                  <a:txBody>
                    <a:bodyPr/>
                    <a:lstStyle/>
                    <a:p>
                      <a:pPr algn="l"/>
                      <a:r>
                        <a:rPr lang="en-GB" sz="1000" b="1" dirty="0">
                          <a:solidFill>
                            <a:srgbClr val="7DD3FC"/>
                          </a:solidFill>
                        </a:rPr>
                        <a:t>Revenue effect</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132542"/>
                    </a:solidFill>
                  </a:tcPr>
                </a:tc>
                <a:extLst>
                  <a:ext uri="{0D108BD9-81ED-4DB2-BD59-A6C34878D82A}">
                    <a16:rowId xmlns:a16="http://schemas.microsoft.com/office/drawing/2014/main" val="10000"/>
                  </a:ext>
                </a:extLst>
              </a:tr>
              <a:tr h="466000">
                <a:tc>
                  <a:txBody>
                    <a:bodyPr/>
                    <a:lstStyle/>
                    <a:p>
                      <a:pPr algn="l"/>
                      <a:r>
                        <a:rPr lang="en-GB" sz="1000" b="1" dirty="0">
                          <a:solidFill>
                            <a:srgbClr val="7DD3FC"/>
                          </a:solidFill>
                        </a:rPr>
                        <a:t>Client-billed AI products</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tc>
                  <a:txBody>
                    <a:bodyPr/>
                    <a:lstStyle/>
                    <a:p>
                      <a:pPr algn="l"/>
                      <a:r>
                        <a:rPr lang="en-GB" sz="1000" b="0" dirty="0">
                          <a:solidFill>
                            <a:srgbClr val="FFFFFF"/>
                          </a:solidFill>
                        </a:rPr>
                        <a:t>Subsidiary-owned products sold to external clients, including brand-citation tracking and client-facing voice and automation systems</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tc>
                  <a:txBody>
                    <a:bodyPr/>
                    <a:lstStyle/>
                    <a:p>
                      <a:pPr algn="l"/>
                      <a:r>
                        <a:rPr lang="en-GB" sz="1000" b="0" dirty="0">
                          <a:solidFill>
                            <a:srgbClr val="FFFFFF"/>
                          </a:solidFill>
                        </a:rPr>
                        <a:t>Live with external clients</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tc>
                  <a:txBody>
                    <a:bodyPr/>
                    <a:lstStyle/>
                    <a:p>
                      <a:pPr algn="l"/>
                      <a:r>
                        <a:rPr lang="en-GB" sz="1000" b="0" dirty="0">
                          <a:solidFill>
                            <a:srgbClr val="FFFFFF"/>
                          </a:solidFill>
                        </a:rPr>
                        <a:t>Earning today</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extLst>
                  <a:ext uri="{0D108BD9-81ED-4DB2-BD59-A6C34878D82A}">
                    <a16:rowId xmlns:a16="http://schemas.microsoft.com/office/drawing/2014/main" val="10001"/>
                  </a:ext>
                </a:extLst>
              </a:tr>
              <a:tr h="466000">
                <a:tc>
                  <a:txBody>
                    <a:bodyPr/>
                    <a:lstStyle/>
                    <a:p>
                      <a:pPr algn="l"/>
                      <a:r>
                        <a:rPr lang="en-GB" sz="1000" b="1" dirty="0">
                          <a:solidFill>
                            <a:srgbClr val="7DD3FC"/>
                          </a:solidFill>
                        </a:rPr>
                        <a:t>AI in delivery and operations</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14243D"/>
                    </a:solidFill>
                  </a:tcPr>
                </a:tc>
                <a:tc>
                  <a:txBody>
                    <a:bodyPr/>
                    <a:lstStyle/>
                    <a:p>
                      <a:pPr algn="l"/>
                      <a:r>
                        <a:rPr lang="en-GB" sz="1000" b="0" dirty="0">
                          <a:solidFill>
                            <a:srgbClr val="FFFFFF"/>
                          </a:solidFill>
                        </a:rPr>
                        <a:t>Tender analysis, support and service desk, proposal drafting, DevOps, security testing</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14243D"/>
                    </a:solidFill>
                  </a:tcPr>
                </a:tc>
                <a:tc>
                  <a:txBody>
                    <a:bodyPr/>
                    <a:lstStyle/>
                    <a:p>
                      <a:pPr algn="l"/>
                      <a:r>
                        <a:rPr lang="en-GB" sz="1000" b="0" dirty="0">
                          <a:solidFill>
                            <a:srgbClr val="FFFFFF"/>
                          </a:solidFill>
                        </a:rPr>
                        <a:t>In use across the reporting businesses</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14243D"/>
                    </a:solidFill>
                  </a:tcPr>
                </a:tc>
                <a:tc>
                  <a:txBody>
                    <a:bodyPr/>
                    <a:lstStyle/>
                    <a:p>
                      <a:pPr algn="l"/>
                      <a:r>
                        <a:rPr lang="en-GB" sz="1000" b="0" dirty="0">
                          <a:solidFill>
                            <a:srgbClr val="FFFFFF"/>
                          </a:solidFill>
                        </a:rPr>
                        <a:t>Cost and cycle time</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14243D"/>
                    </a:solidFill>
                  </a:tcPr>
                </a:tc>
                <a:extLst>
                  <a:ext uri="{0D108BD9-81ED-4DB2-BD59-A6C34878D82A}">
                    <a16:rowId xmlns:a16="http://schemas.microsoft.com/office/drawing/2014/main" val="10002"/>
                  </a:ext>
                </a:extLst>
              </a:tr>
              <a:tr h="466000">
                <a:tc>
                  <a:txBody>
                    <a:bodyPr/>
                    <a:lstStyle/>
                    <a:p>
                      <a:pPr algn="l"/>
                      <a:r>
                        <a:rPr lang="en-GB" sz="1000" b="1" dirty="0">
                          <a:solidFill>
                            <a:srgbClr val="7DD3FC"/>
                          </a:solidFill>
                        </a:rPr>
                        <a:t>Capitalised platforms</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tc>
                  <a:txBody>
                    <a:bodyPr/>
                    <a:lstStyle/>
                    <a:p>
                      <a:pPr algn="l"/>
                      <a:r>
                        <a:rPr lang="en-GB" sz="1000" b="0" dirty="0">
                          <a:solidFill>
                            <a:srgbClr val="FFFFFF"/>
                          </a:solidFill>
                        </a:rPr>
                        <a:t>Utilon and Nexus</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tc>
                  <a:txBody>
                    <a:bodyPr/>
                    <a:lstStyle/>
                    <a:p>
                      <a:pPr algn="l"/>
                      <a:r>
                        <a:rPr lang="en-GB" sz="1000" b="0" dirty="0">
                          <a:solidFill>
                            <a:srgbClr val="FFFFFF"/>
                          </a:solidFill>
                        </a:rPr>
                        <a:t>Built or in build, not in commercial service</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tc>
                  <a:txBody>
                    <a:bodyPr/>
                    <a:lstStyle/>
                    <a:p>
                      <a:pPr algn="l"/>
                      <a:r>
                        <a:rPr lang="en-GB" sz="1000" b="0" dirty="0">
                          <a:solidFill>
                            <a:srgbClr val="FFFFFF"/>
                          </a:solidFill>
                        </a:rPr>
                        <a:t>From Q3 2026</a:t>
                      </a:r>
                    </a:p>
                  </a:txBody>
                  <a:tcPr marT="36576" marB="36576" anchor="ctr">
                    <a:lnL w="6350">
                      <a:solidFill>
                        <a:srgbClr val="2A3B57"/>
                      </a:solidFill>
                    </a:lnL>
                    <a:lnR w="6350">
                      <a:solidFill>
                        <a:srgbClr val="2A3B57"/>
                      </a:solidFill>
                    </a:lnR>
                    <a:lnT w="6350">
                      <a:solidFill>
                        <a:srgbClr val="2A3B57"/>
                      </a:solidFill>
                    </a:lnT>
                    <a:lnB w="6350">
                      <a:solidFill>
                        <a:srgbClr val="2A3B57"/>
                      </a:solidFill>
                    </a:lnB>
                    <a:solidFill>
                      <a:srgbClr val="0E1B30"/>
                    </a:solidFill>
                  </a:tcPr>
                </a:tc>
                <a:extLst>
                  <a:ext uri="{0D108BD9-81ED-4DB2-BD59-A6C34878D82A}">
                    <a16:rowId xmlns:a16="http://schemas.microsoft.com/office/drawing/2014/main" val="10003"/>
                  </a:ext>
                </a:extLst>
              </a:tr>
            </a:tbl>
          </a:graphicData>
        </a:graphic>
      </p:graphicFrame>
      <p:sp>
        <p:nvSpPr>
          <p:cNvPr id="53" name="Shape 50"/>
          <p:cNvSpPr/>
          <p:nvPr/>
        </p:nvSpPr>
        <p:spPr>
          <a:xfrm>
            <a:off x="502920" y="4736592"/>
            <a:ext cx="5394960" cy="786384"/>
          </a:xfrm>
          <a:prstGeom prst="roundRect">
            <a:avLst>
              <a:gd name="adj" fmla="val 9302"/>
            </a:avLst>
          </a:prstGeom>
          <a:solidFill>
            <a:srgbClr val="08182F"/>
          </a:solidFill>
          <a:ln w="12700">
            <a:solidFill>
              <a:srgbClr val="5FC1F2">
                <a:alpha val="56000"/>
              </a:srgbClr>
            </a:solidFill>
            <a:prstDash val="solid"/>
          </a:ln>
        </p:spPr>
        <p:txBody>
          <a:bodyPr/>
          <a:lstStyle/>
          <a:p>
            <a:endParaRPr lang="en-US"/>
          </a:p>
        </p:txBody>
      </p:sp>
      <p:sp>
        <p:nvSpPr>
          <p:cNvPr id="54" name="Shape 51"/>
          <p:cNvSpPr/>
          <p:nvPr/>
        </p:nvSpPr>
        <p:spPr>
          <a:xfrm>
            <a:off x="502920" y="4736592"/>
            <a:ext cx="45720" cy="786384"/>
          </a:xfrm>
          <a:prstGeom prst="rect">
            <a:avLst/>
          </a:prstGeom>
          <a:solidFill>
            <a:srgbClr val="5FC1F2"/>
          </a:solidFill>
          <a:ln w="12700">
            <a:solidFill>
              <a:srgbClr val="5FC1F2">
                <a:alpha val="0"/>
              </a:srgbClr>
            </a:solidFill>
            <a:prstDash val="solid"/>
          </a:ln>
        </p:spPr>
        <p:txBody>
          <a:bodyPr/>
          <a:lstStyle/>
          <a:p>
            <a:endParaRPr lang="en-US"/>
          </a:p>
        </p:txBody>
      </p:sp>
      <p:sp>
        <p:nvSpPr>
          <p:cNvPr id="55" name="Text 52"/>
          <p:cNvSpPr/>
          <p:nvPr/>
        </p:nvSpPr>
        <p:spPr>
          <a:xfrm>
            <a:off x="777240" y="4965192"/>
            <a:ext cx="4846320" cy="164592"/>
          </a:xfrm>
          <a:prstGeom prst="rect">
            <a:avLst/>
          </a:prstGeom>
          <a:noFill/>
          <a:ln/>
        </p:spPr>
        <p:txBody>
          <a:bodyPr wrap="square" lIns="0" tIns="0" rIns="0" bIns="0" rtlCol="0" anchor="t">
            <a:normAutofit/>
          </a:bodyPr>
          <a:lstStyle/>
          <a:p>
            <a:pPr marL="0" indent="0" algn="l">
              <a:buNone/>
            </a:pPr>
            <a:r>
              <a:rPr lang="en-US" sz="620" dirty="0">
                <a:solidFill>
                  <a:srgbClr val="5FC1F2"/>
                </a:solidFill>
                <a:latin typeface="JetBrains Mono" pitchFamily="34" charset="0"/>
                <a:ea typeface="JetBrains Mono" pitchFamily="34" charset="-122"/>
                <a:cs typeface="JetBrains Mono" pitchFamily="34" charset="-120"/>
              </a:rPr>
              <a:t>INTERPRETATION</a:t>
            </a:r>
            <a:endParaRPr lang="en-US" sz="620" dirty="0"/>
          </a:p>
        </p:txBody>
      </p:sp>
      <p:sp>
        <p:nvSpPr>
          <p:cNvPr id="56" name="Text 53"/>
          <p:cNvSpPr/>
          <p:nvPr/>
        </p:nvSpPr>
        <p:spPr>
          <a:xfrm>
            <a:off x="777240" y="5136948"/>
            <a:ext cx="4846320" cy="220000"/>
          </a:xfrm>
          <a:prstGeom prst="rect">
            <a:avLst/>
          </a:prstGeom>
          <a:noFill/>
          <a:ln/>
        </p:spPr>
        <p:txBody>
          <a:bodyPr wrap="square" lIns="0" tIns="0" rIns="0" bIns="0" rtlCol="0" anchor="t">
            <a:noAutofit/>
          </a:bodyPr>
          <a:lstStyle/>
          <a:p>
            <a:pPr marL="0" indent="0" algn="l">
              <a:buNone/>
            </a:pPr>
            <a:r>
              <a:rPr sz="1300" b="1">
                <a:solidFill>
                  <a:srgbClr val="FFFFFF"/>
                </a:solidFill>
                <a:latin typeface="DM Sans 14pt"/>
              </a:rPr>
              <a:t>Margin benefit is operational. AI revenue today comes from subsidiary products already live.</a:t>
            </a:r>
            <a:endParaRPr lang="en-US" sz="1300" dirty="0"/>
          </a:p>
        </p:txBody>
      </p:sp>
      <p:sp>
        <p:nvSpPr>
          <p:cNvPr id="57" name="Shape 54"/>
          <p:cNvSpPr/>
          <p:nvPr/>
        </p:nvSpPr>
        <p:spPr>
          <a:xfrm>
            <a:off x="6263640" y="4736592"/>
            <a:ext cx="5440680" cy="786384"/>
          </a:xfrm>
          <a:prstGeom prst="roundRect">
            <a:avLst>
              <a:gd name="adj" fmla="val 9302"/>
            </a:avLst>
          </a:prstGeom>
          <a:solidFill>
            <a:srgbClr val="08182F"/>
          </a:solidFill>
          <a:ln w="12700">
            <a:solidFill>
              <a:srgbClr val="5DD89C">
                <a:alpha val="56000"/>
              </a:srgbClr>
            </a:solidFill>
            <a:prstDash val="solid"/>
          </a:ln>
        </p:spPr>
        <p:txBody>
          <a:bodyPr/>
          <a:lstStyle/>
          <a:p>
            <a:endParaRPr lang="en-US"/>
          </a:p>
        </p:txBody>
      </p:sp>
      <p:sp>
        <p:nvSpPr>
          <p:cNvPr id="58" name="Shape 55"/>
          <p:cNvSpPr/>
          <p:nvPr/>
        </p:nvSpPr>
        <p:spPr>
          <a:xfrm>
            <a:off x="6263640" y="4736592"/>
            <a:ext cx="45720" cy="786384"/>
          </a:xfrm>
          <a:prstGeom prst="rect">
            <a:avLst/>
          </a:prstGeom>
          <a:solidFill>
            <a:srgbClr val="5DD89C"/>
          </a:solidFill>
          <a:ln w="12700">
            <a:solidFill>
              <a:srgbClr val="5DD89C">
                <a:alpha val="0"/>
              </a:srgbClr>
            </a:solidFill>
            <a:prstDash val="solid"/>
          </a:ln>
        </p:spPr>
        <p:txBody>
          <a:bodyPr/>
          <a:lstStyle/>
          <a:p>
            <a:endParaRPr lang="en-US"/>
          </a:p>
        </p:txBody>
      </p:sp>
      <p:sp>
        <p:nvSpPr>
          <p:cNvPr id="59" name="Text 56"/>
          <p:cNvSpPr/>
          <p:nvPr/>
        </p:nvSpPr>
        <p:spPr>
          <a:xfrm>
            <a:off x="6537960" y="4965192"/>
            <a:ext cx="4892040" cy="164592"/>
          </a:xfrm>
          <a:prstGeom prst="rect">
            <a:avLst/>
          </a:prstGeom>
          <a:noFill/>
          <a:ln/>
        </p:spPr>
        <p:txBody>
          <a:bodyPr wrap="square" lIns="0" tIns="0" rIns="0" bIns="0" rtlCol="0" anchor="t">
            <a:normAutofit/>
          </a:bodyPr>
          <a:lstStyle/>
          <a:p>
            <a:pPr marL="0" indent="0" algn="l">
              <a:buNone/>
            </a:pPr>
            <a:r>
              <a:rPr lang="en-US" sz="620" dirty="0">
                <a:solidFill>
                  <a:srgbClr val="5DD89C"/>
                </a:solidFill>
                <a:latin typeface="JetBrains Mono" pitchFamily="34" charset="0"/>
                <a:ea typeface="JetBrains Mono" pitchFamily="34" charset="-122"/>
                <a:cs typeface="JetBrains Mono" pitchFamily="34" charset="-120"/>
              </a:rPr>
              <a:t>ACTION MESSAGE</a:t>
            </a:r>
            <a:endParaRPr lang="en-US" sz="620" dirty="0"/>
          </a:p>
        </p:txBody>
      </p:sp>
      <p:sp>
        <p:nvSpPr>
          <p:cNvPr id="60" name="Text 57"/>
          <p:cNvSpPr/>
          <p:nvPr/>
        </p:nvSpPr>
        <p:spPr>
          <a:xfrm>
            <a:off x="6537960" y="5165000"/>
            <a:ext cx="4892040" cy="300000"/>
          </a:xfrm>
          <a:prstGeom prst="rect">
            <a:avLst/>
          </a:prstGeom>
          <a:noFill/>
          <a:ln/>
        </p:spPr>
        <p:txBody>
          <a:bodyPr wrap="square" lIns="0" tIns="0" rIns="0" bIns="0" rtlCol="0" anchor="t">
            <a:noAutofit/>
          </a:bodyPr>
          <a:lstStyle/>
          <a:p>
            <a:pPr marL="0" indent="0" algn="l">
              <a:buNone/>
            </a:pPr>
            <a:r>
              <a:rPr sz="1100" b="0">
                <a:solidFill>
                  <a:srgbClr val="FFFFFF"/>
                </a:solidFill>
                <a:latin typeface="DM Sans 14pt"/>
              </a:rPr>
              <a:t>The sweep continues across the remaining businesses. Claims are verified against evidence before they are reported.</a:t>
            </a:r>
            <a:endParaRPr lang="en-US" sz="1300" dirty="0"/>
          </a:p>
        </p:txBody>
      </p:sp>
      <p:sp>
        <p:nvSpPr>
          <p:cNvPr id="61" name="Shape 58"/>
          <p:cNvSpPr/>
          <p:nvPr/>
        </p:nvSpPr>
        <p:spPr>
          <a:xfrm>
            <a:off x="502920" y="5833872"/>
            <a:ext cx="11201400" cy="438912"/>
          </a:xfrm>
          <a:prstGeom prst="roundRect">
            <a:avLst>
              <a:gd name="adj" fmla="val 16667"/>
            </a:avLst>
          </a:prstGeom>
          <a:solidFill>
            <a:srgbClr val="08182F">
              <a:alpha val="99000"/>
            </a:srgbClr>
          </a:solidFill>
          <a:ln w="12700">
            <a:solidFill>
              <a:srgbClr val="5FC1F2">
                <a:alpha val="56000"/>
              </a:srgbClr>
            </a:solidFill>
            <a:prstDash val="solid"/>
          </a:ln>
        </p:spPr>
        <p:txBody>
          <a:bodyPr/>
          <a:lstStyle/>
          <a:p>
            <a:endParaRPr lang="en-US"/>
          </a:p>
        </p:txBody>
      </p:sp>
      <p:sp>
        <p:nvSpPr>
          <p:cNvPr id="62" name="Shape 59"/>
          <p:cNvSpPr/>
          <p:nvPr/>
        </p:nvSpPr>
        <p:spPr>
          <a:xfrm>
            <a:off x="502920" y="5833872"/>
            <a:ext cx="45720" cy="438912"/>
          </a:xfrm>
          <a:prstGeom prst="rect">
            <a:avLst/>
          </a:prstGeom>
          <a:solidFill>
            <a:srgbClr val="5FC1F2"/>
          </a:solidFill>
          <a:ln w="12700">
            <a:solidFill>
              <a:srgbClr val="5FC1F2">
                <a:alpha val="0"/>
              </a:srgbClr>
            </a:solidFill>
            <a:prstDash val="solid"/>
          </a:ln>
        </p:spPr>
        <p:txBody>
          <a:bodyPr/>
          <a:lstStyle/>
          <a:p>
            <a:endParaRPr lang="en-US"/>
          </a:p>
        </p:txBody>
      </p:sp>
      <p:sp>
        <p:nvSpPr>
          <p:cNvPr id="63" name="Text 60"/>
          <p:cNvSpPr/>
          <p:nvPr/>
        </p:nvSpPr>
        <p:spPr>
          <a:xfrm>
            <a:off x="694944" y="5961888"/>
            <a:ext cx="10835640" cy="155448"/>
          </a:xfrm>
          <a:prstGeom prst="rect">
            <a:avLst/>
          </a:prstGeom>
          <a:noFill/>
          <a:ln/>
        </p:spPr>
        <p:txBody>
          <a:bodyPr wrap="square" lIns="0" tIns="0" rIns="0" bIns="0" rtlCol="0" anchor="t">
            <a:normAutofit/>
          </a:bodyPr>
          <a:lstStyle/>
          <a:p>
            <a:pPr marL="0" indent="0" algn="l">
              <a:buNone/>
            </a:pPr>
            <a:r>
              <a:rPr lang="en-US" sz="890" b="1" dirty="0">
                <a:solidFill>
                  <a:srgbClr val="5FC1F2"/>
                </a:solidFill>
                <a:latin typeface="DM Sans 14pt" pitchFamily="34" charset="0"/>
                <a:ea typeface="DM Sans 14pt" pitchFamily="34" charset="-122"/>
                <a:cs typeface="DM Sans 14pt" pitchFamily="34" charset="-120"/>
              </a:rPr>
              <a:t>INVESTOR TAKEAWAY: </a:t>
            </a:r>
            <a:r>
              <a:rPr lang="en-US" sz="890" dirty="0">
                <a:solidFill>
                  <a:srgbClr val="FFFFFF"/>
                </a:solidFill>
                <a:latin typeface="DM Sans 14pt" pitchFamily="34" charset="0"/>
                <a:ea typeface="DM Sans 14pt" pitchFamily="34" charset="-122"/>
                <a:cs typeface="DM Sans 14pt" pitchFamily="34" charset="-120"/>
              </a:rPr>
              <a:t>The capitalised platforms are the next revenue layer, not the source of current performance.</a:t>
            </a:r>
            <a:endParaRPr lang="en-US" sz="890" dirty="0"/>
          </a:p>
        </p:txBody>
      </p:sp>
      <p:pic>
        <p:nvPicPr>
          <p:cNvPr id="64" name="Picture 63">
            <a:extLst>
              <a:ext uri="{FF2B5EF4-FFF2-40B4-BE49-F238E27FC236}">
                <a16:creationId xmlns:a16="http://schemas.microsoft.com/office/drawing/2014/main" id="{6D3A6BC8-955B-65E9-33BA-4A71A527F7DA}"/>
              </a:ext>
            </a:extLst>
          </p:cNvPr>
          <p:cNvPicPr>
            <a:picLocks noChangeAspect="1"/>
          </p:cNvPicPr>
          <p:nvPr/>
        </p:nvPicPr>
        <p:blipFill>
          <a:blip r:embed="rId3"/>
          <a:stretch/>
        </p:blipFill>
        <p:spPr>
          <a:xfrm>
            <a:off x="510983" y="266700"/>
            <a:ext cx="2226059" cy="7048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5">
    <p:bg>
      <p:bgPr>
        <a:solidFill>
          <a:srgbClr val="061222"/>
        </a:solidFill>
        <a:effectLst/>
      </p:bgPr>
    </p:bg>
    <p:spTree>
      <p:nvGrpSpPr>
        <p:cNvPr id="1" name=""/>
        <p:cNvGrpSpPr/>
        <p:nvPr/>
      </p:nvGrpSpPr>
      <p:grpSpPr>
        <a:xfrm>
          <a:off x="0" y="0"/>
          <a:ext cx="0" cy="0"/>
          <a:chOff x="0" y="0"/>
          <a:chExt cx="0" cy="0"/>
        </a:xfrm>
      </p:grpSpPr>
      <p:sp>
        <p:nvSpPr>
          <p:cNvPr id="2" name="Shape 0"/>
          <p:cNvSpPr/>
          <p:nvPr/>
        </p:nvSpPr>
        <p:spPr>
          <a:xfrm>
            <a:off x="0" y="0"/>
            <a:ext cx="73152" cy="6858000"/>
          </a:xfrm>
          <a:prstGeom prst="rect">
            <a:avLst/>
          </a:prstGeom>
          <a:solidFill>
            <a:srgbClr val="3DA8E0"/>
          </a:solidFill>
          <a:ln w="12700">
            <a:solidFill>
              <a:srgbClr val="3DA8E0">
                <a:alpha val="0"/>
              </a:srgbClr>
            </a:solidFill>
            <a:prstDash val="solid"/>
          </a:ln>
        </p:spPr>
        <p:txBody>
          <a:bodyPr/>
          <a:lstStyle/>
          <a:p>
            <a:endParaRPr lang="en-US"/>
          </a:p>
        </p:txBody>
      </p:sp>
      <p:sp>
        <p:nvSpPr>
          <p:cNvPr id="3" name="Shape 1"/>
          <p:cNvSpPr/>
          <p:nvPr/>
        </p:nvSpPr>
        <p:spPr>
          <a:xfrm>
            <a:off x="548640" y="0"/>
            <a:ext cx="0" cy="6858000"/>
          </a:xfrm>
          <a:prstGeom prst="line">
            <a:avLst/>
          </a:prstGeom>
          <a:noFill/>
          <a:ln w="12700">
            <a:solidFill>
              <a:srgbClr val="24415F">
                <a:alpha val="24000"/>
              </a:srgbClr>
            </a:solidFill>
            <a:prstDash val="solid"/>
          </a:ln>
        </p:spPr>
        <p:txBody>
          <a:bodyPr/>
          <a:lstStyle/>
          <a:p>
            <a:endParaRPr lang="en-US"/>
          </a:p>
        </p:txBody>
      </p:sp>
      <p:sp>
        <p:nvSpPr>
          <p:cNvPr id="4" name="Shape 2"/>
          <p:cNvSpPr/>
          <p:nvPr/>
        </p:nvSpPr>
        <p:spPr>
          <a:xfrm>
            <a:off x="1371600" y="0"/>
            <a:ext cx="0" cy="6858000"/>
          </a:xfrm>
          <a:prstGeom prst="line">
            <a:avLst/>
          </a:prstGeom>
          <a:noFill/>
          <a:ln w="12700">
            <a:solidFill>
              <a:srgbClr val="24415F">
                <a:alpha val="24000"/>
              </a:srgbClr>
            </a:solidFill>
            <a:prstDash val="solid"/>
          </a:ln>
        </p:spPr>
        <p:txBody>
          <a:bodyPr/>
          <a:lstStyle/>
          <a:p>
            <a:endParaRPr lang="en-US"/>
          </a:p>
        </p:txBody>
      </p:sp>
      <p:sp>
        <p:nvSpPr>
          <p:cNvPr id="5" name="Shape 3"/>
          <p:cNvSpPr/>
          <p:nvPr/>
        </p:nvSpPr>
        <p:spPr>
          <a:xfrm>
            <a:off x="2194560" y="0"/>
            <a:ext cx="0" cy="6858000"/>
          </a:xfrm>
          <a:prstGeom prst="line">
            <a:avLst/>
          </a:prstGeom>
          <a:noFill/>
          <a:ln w="12700">
            <a:solidFill>
              <a:srgbClr val="24415F">
                <a:alpha val="24000"/>
              </a:srgbClr>
            </a:solidFill>
            <a:prstDash val="solid"/>
          </a:ln>
        </p:spPr>
        <p:txBody>
          <a:bodyPr/>
          <a:lstStyle/>
          <a:p>
            <a:endParaRPr lang="en-US"/>
          </a:p>
        </p:txBody>
      </p:sp>
      <p:sp>
        <p:nvSpPr>
          <p:cNvPr id="6" name="Shape 4"/>
          <p:cNvSpPr/>
          <p:nvPr/>
        </p:nvSpPr>
        <p:spPr>
          <a:xfrm>
            <a:off x="3017520" y="0"/>
            <a:ext cx="0" cy="6858000"/>
          </a:xfrm>
          <a:prstGeom prst="line">
            <a:avLst/>
          </a:prstGeom>
          <a:noFill/>
          <a:ln w="12700">
            <a:solidFill>
              <a:srgbClr val="24415F">
                <a:alpha val="24000"/>
              </a:srgbClr>
            </a:solidFill>
            <a:prstDash val="solid"/>
          </a:ln>
        </p:spPr>
        <p:txBody>
          <a:bodyPr/>
          <a:lstStyle/>
          <a:p>
            <a:endParaRPr lang="en-US"/>
          </a:p>
        </p:txBody>
      </p:sp>
      <p:sp>
        <p:nvSpPr>
          <p:cNvPr id="7" name="Shape 5"/>
          <p:cNvSpPr/>
          <p:nvPr/>
        </p:nvSpPr>
        <p:spPr>
          <a:xfrm>
            <a:off x="3840480" y="0"/>
            <a:ext cx="0" cy="6858000"/>
          </a:xfrm>
          <a:prstGeom prst="line">
            <a:avLst/>
          </a:prstGeom>
          <a:noFill/>
          <a:ln w="12700">
            <a:solidFill>
              <a:srgbClr val="24415F">
                <a:alpha val="24000"/>
              </a:srgbClr>
            </a:solidFill>
            <a:prstDash val="solid"/>
          </a:ln>
        </p:spPr>
        <p:txBody>
          <a:bodyPr/>
          <a:lstStyle/>
          <a:p>
            <a:endParaRPr lang="en-US"/>
          </a:p>
        </p:txBody>
      </p:sp>
      <p:sp>
        <p:nvSpPr>
          <p:cNvPr id="8" name="Shape 6"/>
          <p:cNvSpPr/>
          <p:nvPr/>
        </p:nvSpPr>
        <p:spPr>
          <a:xfrm>
            <a:off x="4663440" y="0"/>
            <a:ext cx="0" cy="6858000"/>
          </a:xfrm>
          <a:prstGeom prst="line">
            <a:avLst/>
          </a:prstGeom>
          <a:noFill/>
          <a:ln w="12700">
            <a:solidFill>
              <a:srgbClr val="24415F">
                <a:alpha val="24000"/>
              </a:srgbClr>
            </a:solidFill>
            <a:prstDash val="solid"/>
          </a:ln>
        </p:spPr>
        <p:txBody>
          <a:bodyPr/>
          <a:lstStyle/>
          <a:p>
            <a:endParaRPr lang="en-US"/>
          </a:p>
        </p:txBody>
      </p:sp>
      <p:sp>
        <p:nvSpPr>
          <p:cNvPr id="9" name="Shape 7"/>
          <p:cNvSpPr/>
          <p:nvPr/>
        </p:nvSpPr>
        <p:spPr>
          <a:xfrm>
            <a:off x="5486400" y="0"/>
            <a:ext cx="0" cy="6858000"/>
          </a:xfrm>
          <a:prstGeom prst="line">
            <a:avLst/>
          </a:prstGeom>
          <a:noFill/>
          <a:ln w="12700">
            <a:solidFill>
              <a:srgbClr val="24415F">
                <a:alpha val="24000"/>
              </a:srgbClr>
            </a:solidFill>
            <a:prstDash val="solid"/>
          </a:ln>
        </p:spPr>
        <p:txBody>
          <a:bodyPr/>
          <a:lstStyle/>
          <a:p>
            <a:endParaRPr lang="en-US"/>
          </a:p>
        </p:txBody>
      </p:sp>
      <p:sp>
        <p:nvSpPr>
          <p:cNvPr id="10" name="Shape 8"/>
          <p:cNvSpPr/>
          <p:nvPr/>
        </p:nvSpPr>
        <p:spPr>
          <a:xfrm>
            <a:off x="6309360" y="0"/>
            <a:ext cx="0" cy="6858000"/>
          </a:xfrm>
          <a:prstGeom prst="line">
            <a:avLst/>
          </a:prstGeom>
          <a:noFill/>
          <a:ln w="12700">
            <a:solidFill>
              <a:srgbClr val="24415F">
                <a:alpha val="24000"/>
              </a:srgbClr>
            </a:solidFill>
            <a:prstDash val="solid"/>
          </a:ln>
        </p:spPr>
        <p:txBody>
          <a:bodyPr/>
          <a:lstStyle/>
          <a:p>
            <a:endParaRPr lang="en-US"/>
          </a:p>
        </p:txBody>
      </p:sp>
      <p:sp>
        <p:nvSpPr>
          <p:cNvPr id="11" name="Shape 9"/>
          <p:cNvSpPr/>
          <p:nvPr/>
        </p:nvSpPr>
        <p:spPr>
          <a:xfrm>
            <a:off x="7132320" y="0"/>
            <a:ext cx="0" cy="6858000"/>
          </a:xfrm>
          <a:prstGeom prst="line">
            <a:avLst/>
          </a:prstGeom>
          <a:noFill/>
          <a:ln w="12700">
            <a:solidFill>
              <a:srgbClr val="24415F">
                <a:alpha val="24000"/>
              </a:srgbClr>
            </a:solidFill>
            <a:prstDash val="solid"/>
          </a:ln>
        </p:spPr>
        <p:txBody>
          <a:bodyPr/>
          <a:lstStyle/>
          <a:p>
            <a:endParaRPr lang="en-US"/>
          </a:p>
        </p:txBody>
      </p:sp>
      <p:sp>
        <p:nvSpPr>
          <p:cNvPr id="12" name="Shape 10"/>
          <p:cNvSpPr/>
          <p:nvPr/>
        </p:nvSpPr>
        <p:spPr>
          <a:xfrm>
            <a:off x="7955280" y="0"/>
            <a:ext cx="0" cy="6858000"/>
          </a:xfrm>
          <a:prstGeom prst="line">
            <a:avLst/>
          </a:prstGeom>
          <a:noFill/>
          <a:ln w="12700">
            <a:solidFill>
              <a:srgbClr val="24415F">
                <a:alpha val="24000"/>
              </a:srgbClr>
            </a:solidFill>
            <a:prstDash val="solid"/>
          </a:ln>
        </p:spPr>
        <p:txBody>
          <a:bodyPr/>
          <a:lstStyle/>
          <a:p>
            <a:endParaRPr lang="en-US"/>
          </a:p>
        </p:txBody>
      </p:sp>
      <p:sp>
        <p:nvSpPr>
          <p:cNvPr id="13" name="Shape 11"/>
          <p:cNvSpPr/>
          <p:nvPr/>
        </p:nvSpPr>
        <p:spPr>
          <a:xfrm>
            <a:off x="8778240" y="0"/>
            <a:ext cx="0" cy="6858000"/>
          </a:xfrm>
          <a:prstGeom prst="line">
            <a:avLst/>
          </a:prstGeom>
          <a:noFill/>
          <a:ln w="12700">
            <a:solidFill>
              <a:srgbClr val="24415F">
                <a:alpha val="24000"/>
              </a:srgbClr>
            </a:solidFill>
            <a:prstDash val="solid"/>
          </a:ln>
        </p:spPr>
        <p:txBody>
          <a:bodyPr/>
          <a:lstStyle/>
          <a:p>
            <a:endParaRPr lang="en-US"/>
          </a:p>
        </p:txBody>
      </p:sp>
      <p:sp>
        <p:nvSpPr>
          <p:cNvPr id="14" name="Shape 12"/>
          <p:cNvSpPr/>
          <p:nvPr/>
        </p:nvSpPr>
        <p:spPr>
          <a:xfrm>
            <a:off x="9601200" y="0"/>
            <a:ext cx="0" cy="6858000"/>
          </a:xfrm>
          <a:prstGeom prst="line">
            <a:avLst/>
          </a:prstGeom>
          <a:noFill/>
          <a:ln w="12700">
            <a:solidFill>
              <a:srgbClr val="24415F">
                <a:alpha val="24000"/>
              </a:srgbClr>
            </a:solidFill>
            <a:prstDash val="solid"/>
          </a:ln>
        </p:spPr>
        <p:txBody>
          <a:bodyPr/>
          <a:lstStyle/>
          <a:p>
            <a:endParaRPr lang="en-US"/>
          </a:p>
        </p:txBody>
      </p:sp>
      <p:sp>
        <p:nvSpPr>
          <p:cNvPr id="15" name="Shape 13"/>
          <p:cNvSpPr/>
          <p:nvPr/>
        </p:nvSpPr>
        <p:spPr>
          <a:xfrm>
            <a:off x="10424160" y="0"/>
            <a:ext cx="0" cy="6858000"/>
          </a:xfrm>
          <a:prstGeom prst="line">
            <a:avLst/>
          </a:prstGeom>
          <a:noFill/>
          <a:ln w="12700">
            <a:solidFill>
              <a:srgbClr val="24415F">
                <a:alpha val="24000"/>
              </a:srgbClr>
            </a:solidFill>
            <a:prstDash val="solid"/>
          </a:ln>
        </p:spPr>
        <p:txBody>
          <a:bodyPr/>
          <a:lstStyle/>
          <a:p>
            <a:endParaRPr lang="en-US"/>
          </a:p>
        </p:txBody>
      </p:sp>
      <p:sp>
        <p:nvSpPr>
          <p:cNvPr id="16" name="Shape 14"/>
          <p:cNvSpPr/>
          <p:nvPr/>
        </p:nvSpPr>
        <p:spPr>
          <a:xfrm>
            <a:off x="11247120" y="0"/>
            <a:ext cx="0" cy="6858000"/>
          </a:xfrm>
          <a:prstGeom prst="line">
            <a:avLst/>
          </a:prstGeom>
          <a:noFill/>
          <a:ln w="12700">
            <a:solidFill>
              <a:srgbClr val="24415F">
                <a:alpha val="24000"/>
              </a:srgbClr>
            </a:solidFill>
            <a:prstDash val="solid"/>
          </a:ln>
        </p:spPr>
        <p:txBody>
          <a:bodyPr/>
          <a:lstStyle/>
          <a:p>
            <a:endParaRPr lang="en-US"/>
          </a:p>
        </p:txBody>
      </p:sp>
      <p:sp>
        <p:nvSpPr>
          <p:cNvPr id="17" name="Shape 15"/>
          <p:cNvSpPr/>
          <p:nvPr/>
        </p:nvSpPr>
        <p:spPr>
          <a:xfrm>
            <a:off x="12070080" y="0"/>
            <a:ext cx="0" cy="6858000"/>
          </a:xfrm>
          <a:prstGeom prst="line">
            <a:avLst/>
          </a:prstGeom>
          <a:noFill/>
          <a:ln w="12700">
            <a:solidFill>
              <a:srgbClr val="24415F">
                <a:alpha val="24000"/>
              </a:srgbClr>
            </a:solidFill>
            <a:prstDash val="solid"/>
          </a:ln>
        </p:spPr>
        <p:txBody>
          <a:bodyPr/>
          <a:lstStyle/>
          <a:p>
            <a:endParaRPr lang="en-US"/>
          </a:p>
        </p:txBody>
      </p:sp>
      <p:sp>
        <p:nvSpPr>
          <p:cNvPr id="18" name="Shape 16"/>
          <p:cNvSpPr/>
          <p:nvPr/>
        </p:nvSpPr>
        <p:spPr>
          <a:xfrm>
            <a:off x="0" y="320040"/>
            <a:ext cx="12191695" cy="0"/>
          </a:xfrm>
          <a:prstGeom prst="line">
            <a:avLst/>
          </a:prstGeom>
          <a:noFill/>
          <a:ln w="12700">
            <a:solidFill>
              <a:srgbClr val="24415F">
                <a:alpha val="20000"/>
              </a:srgbClr>
            </a:solidFill>
            <a:prstDash val="solid"/>
          </a:ln>
        </p:spPr>
        <p:txBody>
          <a:bodyPr/>
          <a:lstStyle/>
          <a:p>
            <a:endParaRPr lang="en-US"/>
          </a:p>
        </p:txBody>
      </p:sp>
      <p:sp>
        <p:nvSpPr>
          <p:cNvPr id="19" name="Shape 17"/>
          <p:cNvSpPr/>
          <p:nvPr/>
        </p:nvSpPr>
        <p:spPr>
          <a:xfrm>
            <a:off x="0" y="1143000"/>
            <a:ext cx="12191695" cy="0"/>
          </a:xfrm>
          <a:prstGeom prst="line">
            <a:avLst/>
          </a:prstGeom>
          <a:noFill/>
          <a:ln w="12700">
            <a:solidFill>
              <a:srgbClr val="24415F">
                <a:alpha val="20000"/>
              </a:srgbClr>
            </a:solidFill>
            <a:prstDash val="solid"/>
          </a:ln>
        </p:spPr>
        <p:txBody>
          <a:bodyPr/>
          <a:lstStyle/>
          <a:p>
            <a:endParaRPr lang="en-US"/>
          </a:p>
        </p:txBody>
      </p:sp>
      <p:sp>
        <p:nvSpPr>
          <p:cNvPr id="20" name="Shape 18"/>
          <p:cNvSpPr/>
          <p:nvPr/>
        </p:nvSpPr>
        <p:spPr>
          <a:xfrm>
            <a:off x="0" y="1965960"/>
            <a:ext cx="12191695" cy="0"/>
          </a:xfrm>
          <a:prstGeom prst="line">
            <a:avLst/>
          </a:prstGeom>
          <a:noFill/>
          <a:ln w="12700">
            <a:solidFill>
              <a:srgbClr val="24415F">
                <a:alpha val="20000"/>
              </a:srgbClr>
            </a:solidFill>
            <a:prstDash val="solid"/>
          </a:ln>
        </p:spPr>
        <p:txBody>
          <a:bodyPr/>
          <a:lstStyle/>
          <a:p>
            <a:endParaRPr lang="en-US"/>
          </a:p>
        </p:txBody>
      </p:sp>
      <p:sp>
        <p:nvSpPr>
          <p:cNvPr id="21" name="Shape 19"/>
          <p:cNvSpPr/>
          <p:nvPr/>
        </p:nvSpPr>
        <p:spPr>
          <a:xfrm>
            <a:off x="0" y="2788920"/>
            <a:ext cx="12191695" cy="0"/>
          </a:xfrm>
          <a:prstGeom prst="line">
            <a:avLst/>
          </a:prstGeom>
          <a:noFill/>
          <a:ln w="12700">
            <a:solidFill>
              <a:srgbClr val="24415F">
                <a:alpha val="20000"/>
              </a:srgbClr>
            </a:solidFill>
            <a:prstDash val="solid"/>
          </a:ln>
        </p:spPr>
        <p:txBody>
          <a:bodyPr/>
          <a:lstStyle/>
          <a:p>
            <a:endParaRPr lang="en-US"/>
          </a:p>
        </p:txBody>
      </p:sp>
      <p:sp>
        <p:nvSpPr>
          <p:cNvPr id="22" name="Shape 20"/>
          <p:cNvSpPr/>
          <p:nvPr/>
        </p:nvSpPr>
        <p:spPr>
          <a:xfrm>
            <a:off x="0" y="3611880"/>
            <a:ext cx="12191695" cy="0"/>
          </a:xfrm>
          <a:prstGeom prst="line">
            <a:avLst/>
          </a:prstGeom>
          <a:noFill/>
          <a:ln w="12700">
            <a:solidFill>
              <a:srgbClr val="24415F">
                <a:alpha val="20000"/>
              </a:srgbClr>
            </a:solidFill>
            <a:prstDash val="solid"/>
          </a:ln>
        </p:spPr>
        <p:txBody>
          <a:bodyPr/>
          <a:lstStyle/>
          <a:p>
            <a:endParaRPr lang="en-US"/>
          </a:p>
        </p:txBody>
      </p:sp>
      <p:sp>
        <p:nvSpPr>
          <p:cNvPr id="23" name="Shape 21"/>
          <p:cNvSpPr/>
          <p:nvPr/>
        </p:nvSpPr>
        <p:spPr>
          <a:xfrm>
            <a:off x="0" y="4434840"/>
            <a:ext cx="12191695" cy="0"/>
          </a:xfrm>
          <a:prstGeom prst="line">
            <a:avLst/>
          </a:prstGeom>
          <a:noFill/>
          <a:ln w="12700">
            <a:solidFill>
              <a:srgbClr val="24415F">
                <a:alpha val="20000"/>
              </a:srgbClr>
            </a:solidFill>
            <a:prstDash val="solid"/>
          </a:ln>
        </p:spPr>
        <p:txBody>
          <a:bodyPr/>
          <a:lstStyle/>
          <a:p>
            <a:endParaRPr lang="en-US"/>
          </a:p>
        </p:txBody>
      </p:sp>
      <p:sp>
        <p:nvSpPr>
          <p:cNvPr id="24" name="Shape 22"/>
          <p:cNvSpPr/>
          <p:nvPr/>
        </p:nvSpPr>
        <p:spPr>
          <a:xfrm>
            <a:off x="0" y="5257800"/>
            <a:ext cx="12191695" cy="0"/>
          </a:xfrm>
          <a:prstGeom prst="line">
            <a:avLst/>
          </a:prstGeom>
          <a:noFill/>
          <a:ln w="12700">
            <a:solidFill>
              <a:srgbClr val="24415F">
                <a:alpha val="20000"/>
              </a:srgbClr>
            </a:solidFill>
            <a:prstDash val="solid"/>
          </a:ln>
        </p:spPr>
        <p:txBody>
          <a:bodyPr/>
          <a:lstStyle/>
          <a:p>
            <a:endParaRPr lang="en-US"/>
          </a:p>
        </p:txBody>
      </p:sp>
      <p:sp>
        <p:nvSpPr>
          <p:cNvPr id="25" name="Shape 23"/>
          <p:cNvSpPr/>
          <p:nvPr/>
        </p:nvSpPr>
        <p:spPr>
          <a:xfrm>
            <a:off x="0" y="6080760"/>
            <a:ext cx="12191695" cy="0"/>
          </a:xfrm>
          <a:prstGeom prst="line">
            <a:avLst/>
          </a:prstGeom>
          <a:noFill/>
          <a:ln w="12700">
            <a:solidFill>
              <a:srgbClr val="24415F">
                <a:alpha val="20000"/>
              </a:srgbClr>
            </a:solidFill>
            <a:prstDash val="solid"/>
          </a:ln>
        </p:spPr>
        <p:txBody>
          <a:bodyPr/>
          <a:lstStyle/>
          <a:p>
            <a:endParaRPr lang="en-US"/>
          </a:p>
        </p:txBody>
      </p:sp>
      <p:sp>
        <p:nvSpPr>
          <p:cNvPr id="27" name="Text 24"/>
          <p:cNvSpPr/>
          <p:nvPr/>
        </p:nvSpPr>
        <p:spPr>
          <a:xfrm>
            <a:off x="8869680" y="384048"/>
            <a:ext cx="2834640" cy="146304"/>
          </a:xfrm>
          <a:prstGeom prst="rect">
            <a:avLst/>
          </a:prstGeom>
          <a:noFill/>
          <a:ln/>
        </p:spPr>
        <p:txBody>
          <a:bodyPr wrap="square" lIns="0" tIns="0" rIns="0" bIns="0" rtlCol="0" anchor="t">
            <a:normAutofit/>
          </a:bodyPr>
          <a:lstStyle/>
          <a:p>
            <a:pPr marL="0" indent="0" algn="r">
              <a:buNone/>
            </a:pPr>
            <a:r>
              <a:rPr lang="en-US" sz="680" dirty="0">
                <a:solidFill>
                  <a:srgbClr val="5FC1F2"/>
                </a:solidFill>
                <a:latin typeface="JetBrains Mono" pitchFamily="34" charset="0"/>
                <a:ea typeface="JetBrains Mono" pitchFamily="34" charset="-122"/>
                <a:cs typeface="JetBrains Mono" pitchFamily="34" charset="-120"/>
              </a:rPr>
              <a:t>INVESTOR BRIEFING • AUG 2026</a:t>
            </a:r>
            <a:endParaRPr lang="en-US" sz="680" dirty="0"/>
          </a:p>
        </p:txBody>
      </p:sp>
      <p:sp>
        <p:nvSpPr>
          <p:cNvPr id="28" name="Text 25"/>
          <p:cNvSpPr/>
          <p:nvPr/>
        </p:nvSpPr>
        <p:spPr>
          <a:xfrm>
            <a:off x="8732520" y="621792"/>
            <a:ext cx="2971800" cy="146304"/>
          </a:xfrm>
          <a:prstGeom prst="rect">
            <a:avLst/>
          </a:prstGeom>
          <a:noFill/>
          <a:ln/>
        </p:spPr>
        <p:txBody>
          <a:bodyPr wrap="square" lIns="0" tIns="0" rIns="0" bIns="0" rtlCol="0" anchor="t">
            <a:normAutofit/>
          </a:bodyPr>
          <a:lstStyle/>
          <a:p>
            <a:pPr marL="0" indent="0" algn="r">
              <a:buNone/>
            </a:pPr>
            <a:r>
              <a:rPr lang="en-US" sz="720" dirty="0">
                <a:solidFill>
                  <a:srgbClr val="8FA0BC"/>
                </a:solidFill>
                <a:latin typeface="DM Sans 14pt" pitchFamily="34" charset="0"/>
                <a:ea typeface="DM Sans 14pt" pitchFamily="34" charset="-122"/>
                <a:cs typeface="DM Sans 14pt" pitchFamily="34" charset="-120"/>
              </a:rPr>
              <a:t>Nasdaq First North · Stockholm · OTCQX</a:t>
            </a:r>
            <a:endParaRPr lang="en-US" sz="720" dirty="0"/>
          </a:p>
        </p:txBody>
      </p:sp>
      <p:sp>
        <p:nvSpPr>
          <p:cNvPr id="29" name="Shape 26"/>
          <p:cNvSpPr/>
          <p:nvPr/>
        </p:nvSpPr>
        <p:spPr>
          <a:xfrm>
            <a:off x="502920" y="1051560"/>
            <a:ext cx="11201400" cy="0"/>
          </a:xfrm>
          <a:prstGeom prst="line">
            <a:avLst/>
          </a:prstGeom>
          <a:noFill/>
          <a:ln w="12700">
            <a:solidFill>
              <a:srgbClr val="7A8CA8">
                <a:alpha val="42000"/>
              </a:srgbClr>
            </a:solidFill>
            <a:prstDash val="solid"/>
          </a:ln>
        </p:spPr>
        <p:txBody>
          <a:bodyPr/>
          <a:lstStyle/>
          <a:p>
            <a:endParaRPr lang="en-US"/>
          </a:p>
        </p:txBody>
      </p:sp>
      <p:sp>
        <p:nvSpPr>
          <p:cNvPr id="30" name="Text 27"/>
          <p:cNvSpPr/>
          <p:nvPr/>
        </p:nvSpPr>
        <p:spPr>
          <a:xfrm>
            <a:off x="502920" y="6501384"/>
            <a:ext cx="3840480" cy="128016"/>
          </a:xfrm>
          <a:prstGeom prst="rect">
            <a:avLst/>
          </a:prstGeom>
          <a:noFill/>
          <a:ln/>
        </p:spPr>
        <p:txBody>
          <a:bodyPr wrap="square" lIns="0" tIns="0" rIns="0" bIns="0" rtlCol="0" anchor="t">
            <a:normAutofit/>
          </a:bodyPr>
          <a:lstStyle/>
          <a:p>
            <a:pPr marL="0" indent="0" algn="l">
              <a:buNone/>
            </a:pPr>
            <a:r>
              <a:rPr lang="en-US" sz="580" dirty="0">
                <a:solidFill>
                  <a:srgbClr val="8FA0BC"/>
                </a:solidFill>
                <a:latin typeface="JetBrains Mono" pitchFamily="34" charset="0"/>
                <a:ea typeface="JetBrains Mono" pitchFamily="34" charset="-122"/>
                <a:cs typeface="JetBrains Mono" pitchFamily="34" charset="-120"/>
              </a:rPr>
              <a:t>A GLOBAL AI TECHNOLOGY PLATFORM • WPTG.AI</a:t>
            </a:r>
            <a:endParaRPr lang="en-US" sz="580" dirty="0"/>
          </a:p>
        </p:txBody>
      </p:sp>
      <p:sp>
        <p:nvSpPr>
          <p:cNvPr id="31" name="Text 28"/>
          <p:cNvSpPr/>
          <p:nvPr/>
        </p:nvSpPr>
        <p:spPr>
          <a:xfrm>
            <a:off x="11338560" y="6501384"/>
            <a:ext cx="365760" cy="128016"/>
          </a:xfrm>
          <a:prstGeom prst="rect">
            <a:avLst/>
          </a:prstGeom>
          <a:noFill/>
          <a:ln/>
        </p:spPr>
        <p:txBody>
          <a:bodyPr wrap="square" lIns="0" tIns="0" rIns="0" bIns="0" rtlCol="0" anchor="t">
            <a:normAutofit/>
          </a:bodyPr>
          <a:lstStyle/>
          <a:p>
            <a:pPr marL="0" indent="0" algn="r">
              <a:buNone/>
            </a:pPr>
            <a:r>
              <a:rPr lang="en-US" sz="580" dirty="0">
                <a:solidFill>
                  <a:srgbClr val="8FA0BC"/>
                </a:solidFill>
                <a:latin typeface="JetBrains Mono" pitchFamily="34" charset="0"/>
                <a:ea typeface="JetBrains Mono" pitchFamily="34" charset="-122"/>
                <a:cs typeface="JetBrains Mono" pitchFamily="34" charset="-120"/>
              </a:rPr>
              <a:t>07 / 07</a:t>
            </a:r>
            <a:endParaRPr lang="en-US" sz="580" dirty="0"/>
          </a:p>
        </p:txBody>
      </p:sp>
      <p:sp>
        <p:nvSpPr>
          <p:cNvPr id="32" name="Text 29"/>
          <p:cNvSpPr/>
          <p:nvPr/>
        </p:nvSpPr>
        <p:spPr>
          <a:xfrm>
            <a:off x="502920" y="1335024"/>
            <a:ext cx="7315200" cy="182880"/>
          </a:xfrm>
          <a:prstGeom prst="rect">
            <a:avLst/>
          </a:prstGeom>
          <a:noFill/>
          <a:ln/>
        </p:spPr>
        <p:txBody>
          <a:bodyPr wrap="square" lIns="0" tIns="0" rIns="0" bIns="0" rtlCol="0" anchor="t">
            <a:normAutofit/>
          </a:bodyPr>
          <a:lstStyle/>
          <a:p>
            <a:pPr marL="0" indent="0" algn="l">
              <a:buNone/>
            </a:pPr>
            <a:r>
              <a:rPr lang="en-US" sz="1100" dirty="0">
                <a:solidFill>
                  <a:srgbClr val="5FC1F2"/>
                </a:solidFill>
                <a:latin typeface="JetBrains Mono" pitchFamily="34" charset="0"/>
                <a:ea typeface="JetBrains Mono" pitchFamily="34" charset="-122"/>
                <a:cs typeface="JetBrains Mono" pitchFamily="34" charset="-120"/>
              </a:rPr>
              <a:t>LIQUIDITY, PAYABLES &amp; ACQUISITION EFFECTS</a:t>
            </a:r>
            <a:endParaRPr lang="en-US" sz="1100" dirty="0"/>
          </a:p>
        </p:txBody>
      </p:sp>
      <p:sp>
        <p:nvSpPr>
          <p:cNvPr id="33" name="Text 30"/>
          <p:cNvSpPr/>
          <p:nvPr/>
        </p:nvSpPr>
        <p:spPr>
          <a:xfrm>
            <a:off x="502920" y="1572768"/>
            <a:ext cx="10515600" cy="868680"/>
          </a:xfrm>
          <a:prstGeom prst="rect">
            <a:avLst/>
          </a:prstGeom>
          <a:noFill/>
          <a:ln/>
        </p:spPr>
        <p:txBody>
          <a:bodyPr wrap="square" lIns="0" tIns="0" rIns="0" bIns="0" rtlCol="0" anchor="t">
            <a:normAutofit/>
          </a:bodyPr>
          <a:lstStyle/>
          <a:p>
            <a:pPr marL="0" indent="0" algn="l">
              <a:buNone/>
            </a:pPr>
            <a:r>
              <a:rPr lang="en-US" sz="2400" b="1" dirty="0">
                <a:solidFill>
                  <a:srgbClr val="FFFFFF"/>
                </a:solidFill>
                <a:latin typeface="DM Sans 14pt" pitchFamily="34" charset="0"/>
                <a:ea typeface="DM Sans 14pt" pitchFamily="34" charset="-122"/>
                <a:cs typeface="DM Sans 14pt" pitchFamily="34" charset="-120"/>
              </a:rPr>
              <a:t>The balance sheet expanded — equity remains strong.</a:t>
            </a:r>
            <a:endParaRPr lang="en-US" sz="2400" dirty="0"/>
          </a:p>
        </p:txBody>
      </p:sp>
      <p:sp>
        <p:nvSpPr>
          <p:cNvPr id="34" name="Text 31"/>
          <p:cNvSpPr/>
          <p:nvPr/>
        </p:nvSpPr>
        <p:spPr>
          <a:xfrm>
            <a:off x="502920" y="2423160"/>
            <a:ext cx="10789920" cy="219456"/>
          </a:xfrm>
          <a:prstGeom prst="rect">
            <a:avLst/>
          </a:prstGeom>
          <a:noFill/>
          <a:ln/>
        </p:spPr>
        <p:txBody>
          <a:bodyPr wrap="square" lIns="0" tIns="0" rIns="0" bIns="0" rtlCol="0" anchor="t">
            <a:normAutofit/>
          </a:bodyPr>
          <a:lstStyle/>
          <a:p>
            <a:pPr marL="0" indent="0" algn="l">
              <a:buNone/>
            </a:pPr>
            <a:r>
              <a:rPr lang="en-US" sz="1050" dirty="0">
                <a:solidFill>
                  <a:srgbClr val="C7D3E6"/>
                </a:solidFill>
                <a:latin typeface="DM Sans 14pt" pitchFamily="34" charset="0"/>
                <a:ea typeface="DM Sans 14pt" pitchFamily="34" charset="-122"/>
                <a:cs typeface="DM Sans 14pt" pitchFamily="34" charset="-120"/>
              </a:rPr>
              <a:t>Liabilities increased as the platform expanded, while the Group retained a substantial equity base.</a:t>
            </a:r>
            <a:endParaRPr lang="en-US" sz="1050" dirty="0"/>
          </a:p>
        </p:txBody>
      </p:sp>
      <p:sp>
        <p:nvSpPr>
          <p:cNvPr id="35" name="Shape 32"/>
          <p:cNvSpPr/>
          <p:nvPr/>
        </p:nvSpPr>
        <p:spPr>
          <a:xfrm>
            <a:off x="502920" y="2862072"/>
            <a:ext cx="2606040" cy="1280160"/>
          </a:xfrm>
          <a:prstGeom prst="roundRect">
            <a:avLst>
              <a:gd name="adj" fmla="val 5714"/>
            </a:avLst>
          </a:prstGeom>
          <a:solidFill>
            <a:srgbClr val="0F2548">
              <a:alpha val="95000"/>
            </a:srgbClr>
          </a:solidFill>
          <a:ln w="12700">
            <a:solidFill>
              <a:srgbClr val="5FC1F2">
                <a:alpha val="56000"/>
              </a:srgbClr>
            </a:solidFill>
            <a:prstDash val="solid"/>
          </a:ln>
        </p:spPr>
        <p:txBody>
          <a:bodyPr/>
          <a:lstStyle/>
          <a:p>
            <a:endParaRPr lang="en-US"/>
          </a:p>
        </p:txBody>
      </p:sp>
      <p:sp>
        <p:nvSpPr>
          <p:cNvPr id="36" name="Shape 33"/>
          <p:cNvSpPr/>
          <p:nvPr/>
        </p:nvSpPr>
        <p:spPr>
          <a:xfrm>
            <a:off x="685800" y="3044952"/>
            <a:ext cx="201168" cy="201168"/>
          </a:xfrm>
          <a:prstGeom prst="ellipse">
            <a:avLst/>
          </a:prstGeom>
          <a:solidFill>
            <a:srgbClr val="5FC1F2"/>
          </a:solidFill>
          <a:ln w="12700">
            <a:solidFill>
              <a:srgbClr val="5FC1F2">
                <a:alpha val="0"/>
              </a:srgbClr>
            </a:solidFill>
            <a:prstDash val="solid"/>
          </a:ln>
        </p:spPr>
        <p:txBody>
          <a:bodyPr/>
          <a:lstStyle/>
          <a:p>
            <a:endParaRPr lang="en-US"/>
          </a:p>
        </p:txBody>
      </p:sp>
      <p:sp>
        <p:nvSpPr>
          <p:cNvPr id="37" name="Text 34"/>
          <p:cNvSpPr/>
          <p:nvPr/>
        </p:nvSpPr>
        <p:spPr>
          <a:xfrm>
            <a:off x="978408" y="3026664"/>
            <a:ext cx="196596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Cash and cash equivalents</a:t>
            </a:r>
            <a:endParaRPr lang="en-US" sz="1030" dirty="0"/>
          </a:p>
        </p:txBody>
      </p:sp>
      <p:sp>
        <p:nvSpPr>
          <p:cNvPr id="38" name="Shape 35"/>
          <p:cNvSpPr/>
          <p:nvPr/>
        </p:nvSpPr>
        <p:spPr>
          <a:xfrm>
            <a:off x="704088" y="3474720"/>
            <a:ext cx="2203704" cy="0"/>
          </a:xfrm>
          <a:prstGeom prst="line">
            <a:avLst/>
          </a:prstGeom>
          <a:noFill/>
          <a:ln w="12700">
            <a:solidFill>
              <a:srgbClr val="5FC1F2">
                <a:alpha val="55000"/>
              </a:srgbClr>
            </a:solidFill>
            <a:prstDash val="solid"/>
          </a:ln>
        </p:spPr>
        <p:txBody>
          <a:bodyPr/>
          <a:lstStyle/>
          <a:p>
            <a:endParaRPr lang="en-US"/>
          </a:p>
        </p:txBody>
      </p:sp>
      <p:sp>
        <p:nvSpPr>
          <p:cNvPr id="39" name="Text 36"/>
          <p:cNvSpPr/>
          <p:nvPr/>
        </p:nvSpPr>
        <p:spPr>
          <a:xfrm>
            <a:off x="704088" y="3666744"/>
            <a:ext cx="2203704" cy="365760"/>
          </a:xfrm>
          <a:prstGeom prst="rect">
            <a:avLst/>
          </a:prstGeom>
          <a:noFill/>
          <a:ln/>
        </p:spPr>
        <p:txBody>
          <a:bodyPr wrap="square" lIns="0" tIns="0" rIns="0" bIns="0" rtlCol="0" anchor="t">
            <a:normAutofit/>
          </a:bodyPr>
          <a:lstStyle/>
          <a:p>
            <a:pPr marL="0" indent="0" algn="l">
              <a:buNone/>
            </a:pPr>
            <a:r>
              <a:rPr lang="en-US" sz="2200" b="1" dirty="0">
                <a:solidFill>
                  <a:srgbClr val="FFFFFF"/>
                </a:solidFill>
                <a:latin typeface="DM Sans 14pt" pitchFamily="34" charset="0"/>
                <a:ea typeface="DM Sans 14pt" pitchFamily="34" charset="-122"/>
                <a:cs typeface="DM Sans 14pt" pitchFamily="34" charset="-120"/>
              </a:rPr>
              <a:t>SEK 47.2m</a:t>
            </a:r>
            <a:endParaRPr lang="en-US" sz="2200" dirty="0"/>
          </a:p>
        </p:txBody>
      </p:sp>
      <p:sp>
        <p:nvSpPr>
          <p:cNvPr id="40" name="Shape 37"/>
          <p:cNvSpPr/>
          <p:nvPr/>
        </p:nvSpPr>
        <p:spPr>
          <a:xfrm>
            <a:off x="3383280" y="2862072"/>
            <a:ext cx="2606040" cy="1280160"/>
          </a:xfrm>
          <a:prstGeom prst="roundRect">
            <a:avLst>
              <a:gd name="adj" fmla="val 5714"/>
            </a:avLst>
          </a:prstGeom>
          <a:solidFill>
            <a:srgbClr val="0F2548">
              <a:alpha val="95000"/>
            </a:srgbClr>
          </a:solidFill>
          <a:ln w="12700">
            <a:solidFill>
              <a:srgbClr val="F59E0B">
                <a:alpha val="56000"/>
              </a:srgbClr>
            </a:solidFill>
            <a:prstDash val="solid"/>
          </a:ln>
        </p:spPr>
        <p:txBody>
          <a:bodyPr/>
          <a:lstStyle/>
          <a:p>
            <a:endParaRPr lang="en-US"/>
          </a:p>
        </p:txBody>
      </p:sp>
      <p:sp>
        <p:nvSpPr>
          <p:cNvPr id="41" name="Shape 38"/>
          <p:cNvSpPr/>
          <p:nvPr/>
        </p:nvSpPr>
        <p:spPr>
          <a:xfrm>
            <a:off x="3566160" y="3044952"/>
            <a:ext cx="201168" cy="201168"/>
          </a:xfrm>
          <a:prstGeom prst="ellipse">
            <a:avLst/>
          </a:prstGeom>
          <a:solidFill>
            <a:srgbClr val="F59E0B"/>
          </a:solidFill>
          <a:ln w="12700">
            <a:solidFill>
              <a:srgbClr val="F59E0B">
                <a:alpha val="0"/>
              </a:srgbClr>
            </a:solidFill>
            <a:prstDash val="solid"/>
          </a:ln>
        </p:spPr>
        <p:txBody>
          <a:bodyPr/>
          <a:lstStyle/>
          <a:p>
            <a:endParaRPr lang="en-US"/>
          </a:p>
        </p:txBody>
      </p:sp>
      <p:sp>
        <p:nvSpPr>
          <p:cNvPr id="42" name="Text 39"/>
          <p:cNvSpPr/>
          <p:nvPr/>
        </p:nvSpPr>
        <p:spPr>
          <a:xfrm>
            <a:off x="3858768" y="3026664"/>
            <a:ext cx="196596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Trade &amp; other payables</a:t>
            </a:r>
            <a:endParaRPr lang="en-US" sz="1030" dirty="0"/>
          </a:p>
        </p:txBody>
      </p:sp>
      <p:sp>
        <p:nvSpPr>
          <p:cNvPr id="43" name="Shape 40"/>
          <p:cNvSpPr/>
          <p:nvPr/>
        </p:nvSpPr>
        <p:spPr>
          <a:xfrm>
            <a:off x="3584448" y="3474720"/>
            <a:ext cx="2203704" cy="0"/>
          </a:xfrm>
          <a:prstGeom prst="line">
            <a:avLst/>
          </a:prstGeom>
          <a:noFill/>
          <a:ln w="12700">
            <a:solidFill>
              <a:srgbClr val="F59E0B">
                <a:alpha val="55000"/>
              </a:srgbClr>
            </a:solidFill>
            <a:prstDash val="solid"/>
          </a:ln>
        </p:spPr>
        <p:txBody>
          <a:bodyPr/>
          <a:lstStyle/>
          <a:p>
            <a:endParaRPr lang="en-US"/>
          </a:p>
        </p:txBody>
      </p:sp>
      <p:sp>
        <p:nvSpPr>
          <p:cNvPr id="44" name="Text 41"/>
          <p:cNvSpPr/>
          <p:nvPr/>
        </p:nvSpPr>
        <p:spPr>
          <a:xfrm>
            <a:off x="3584448" y="3666744"/>
            <a:ext cx="2203704" cy="365760"/>
          </a:xfrm>
          <a:prstGeom prst="rect">
            <a:avLst/>
          </a:prstGeom>
          <a:noFill/>
          <a:ln/>
        </p:spPr>
        <p:txBody>
          <a:bodyPr wrap="square" lIns="0" tIns="0" rIns="0" bIns="0" rtlCol="0" anchor="t">
            <a:normAutofit/>
          </a:bodyPr>
          <a:lstStyle/>
          <a:p>
            <a:pPr marL="0" indent="0" algn="l">
              <a:buNone/>
            </a:pPr>
            <a:r>
              <a:rPr lang="en-US" sz="2200" b="1" dirty="0">
                <a:solidFill>
                  <a:srgbClr val="FFFFFF"/>
                </a:solidFill>
                <a:latin typeface="DM Sans 14pt" pitchFamily="34" charset="0"/>
                <a:ea typeface="DM Sans 14pt" pitchFamily="34" charset="-122"/>
                <a:cs typeface="DM Sans 14pt" pitchFamily="34" charset="-120"/>
              </a:rPr>
              <a:t>SEK 70.5m</a:t>
            </a:r>
            <a:endParaRPr lang="en-US" sz="2200" dirty="0"/>
          </a:p>
        </p:txBody>
      </p:sp>
      <p:sp>
        <p:nvSpPr>
          <p:cNvPr id="45" name="Shape 42"/>
          <p:cNvSpPr/>
          <p:nvPr/>
        </p:nvSpPr>
        <p:spPr>
          <a:xfrm>
            <a:off x="6263640" y="2862072"/>
            <a:ext cx="2606040" cy="1280160"/>
          </a:xfrm>
          <a:prstGeom prst="roundRect">
            <a:avLst>
              <a:gd name="adj" fmla="val 5714"/>
            </a:avLst>
          </a:prstGeom>
          <a:solidFill>
            <a:srgbClr val="0F2548">
              <a:alpha val="95000"/>
            </a:srgbClr>
          </a:solidFill>
          <a:ln w="12700">
            <a:solidFill>
              <a:srgbClr val="3DA8E0">
                <a:alpha val="56000"/>
              </a:srgbClr>
            </a:solidFill>
            <a:prstDash val="solid"/>
          </a:ln>
        </p:spPr>
        <p:txBody>
          <a:bodyPr/>
          <a:lstStyle/>
          <a:p>
            <a:endParaRPr lang="en-US"/>
          </a:p>
        </p:txBody>
      </p:sp>
      <p:sp>
        <p:nvSpPr>
          <p:cNvPr id="46" name="Shape 43"/>
          <p:cNvSpPr/>
          <p:nvPr/>
        </p:nvSpPr>
        <p:spPr>
          <a:xfrm>
            <a:off x="6446520" y="3044952"/>
            <a:ext cx="201168" cy="201168"/>
          </a:xfrm>
          <a:prstGeom prst="ellipse">
            <a:avLst/>
          </a:prstGeom>
          <a:solidFill>
            <a:srgbClr val="3DA8E0"/>
          </a:solidFill>
          <a:ln w="12700">
            <a:solidFill>
              <a:srgbClr val="3DA8E0">
                <a:alpha val="0"/>
              </a:srgbClr>
            </a:solidFill>
            <a:prstDash val="solid"/>
          </a:ln>
        </p:spPr>
        <p:txBody>
          <a:bodyPr/>
          <a:lstStyle/>
          <a:p>
            <a:endParaRPr lang="en-US"/>
          </a:p>
        </p:txBody>
      </p:sp>
      <p:sp>
        <p:nvSpPr>
          <p:cNvPr id="47" name="Text 44"/>
          <p:cNvSpPr/>
          <p:nvPr/>
        </p:nvSpPr>
        <p:spPr>
          <a:xfrm>
            <a:off x="6739128" y="3026664"/>
            <a:ext cx="196596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Other financial liabilities</a:t>
            </a:r>
            <a:endParaRPr lang="en-US" sz="1030" dirty="0"/>
          </a:p>
        </p:txBody>
      </p:sp>
      <p:sp>
        <p:nvSpPr>
          <p:cNvPr id="48" name="Shape 45"/>
          <p:cNvSpPr/>
          <p:nvPr/>
        </p:nvSpPr>
        <p:spPr>
          <a:xfrm>
            <a:off x="6464808" y="3474720"/>
            <a:ext cx="2203704" cy="0"/>
          </a:xfrm>
          <a:prstGeom prst="line">
            <a:avLst/>
          </a:prstGeom>
          <a:noFill/>
          <a:ln w="12700">
            <a:solidFill>
              <a:srgbClr val="3DA8E0">
                <a:alpha val="55000"/>
              </a:srgbClr>
            </a:solidFill>
            <a:prstDash val="solid"/>
          </a:ln>
        </p:spPr>
        <p:txBody>
          <a:bodyPr/>
          <a:lstStyle/>
          <a:p>
            <a:endParaRPr lang="en-US"/>
          </a:p>
        </p:txBody>
      </p:sp>
      <p:sp>
        <p:nvSpPr>
          <p:cNvPr id="49" name="Text 46"/>
          <p:cNvSpPr/>
          <p:nvPr/>
        </p:nvSpPr>
        <p:spPr>
          <a:xfrm>
            <a:off x="6464808" y="3666744"/>
            <a:ext cx="2203704" cy="365760"/>
          </a:xfrm>
          <a:prstGeom prst="rect">
            <a:avLst/>
          </a:prstGeom>
          <a:noFill/>
          <a:ln/>
        </p:spPr>
        <p:txBody>
          <a:bodyPr wrap="square" lIns="0" tIns="0" rIns="0" bIns="0" rtlCol="0" anchor="t">
            <a:normAutofit/>
          </a:bodyPr>
          <a:lstStyle/>
          <a:p>
            <a:pPr marL="0" indent="0" algn="l">
              <a:buNone/>
            </a:pPr>
            <a:r>
              <a:rPr lang="en-US" sz="2200" b="1" dirty="0">
                <a:solidFill>
                  <a:srgbClr val="FFFFFF"/>
                </a:solidFill>
                <a:latin typeface="DM Sans 14pt" pitchFamily="34" charset="0"/>
                <a:ea typeface="DM Sans 14pt" pitchFamily="34" charset="-122"/>
                <a:cs typeface="DM Sans 14pt" pitchFamily="34" charset="-120"/>
              </a:rPr>
              <a:t>SEK 92.8m</a:t>
            </a:r>
            <a:endParaRPr lang="en-US" sz="2200" dirty="0"/>
          </a:p>
        </p:txBody>
      </p:sp>
      <p:sp>
        <p:nvSpPr>
          <p:cNvPr id="50" name="Shape 47"/>
          <p:cNvSpPr/>
          <p:nvPr/>
        </p:nvSpPr>
        <p:spPr>
          <a:xfrm>
            <a:off x="9144000" y="2862072"/>
            <a:ext cx="2560320" cy="1280160"/>
          </a:xfrm>
          <a:prstGeom prst="roundRect">
            <a:avLst>
              <a:gd name="adj" fmla="val 5714"/>
            </a:avLst>
          </a:prstGeom>
          <a:solidFill>
            <a:srgbClr val="0F2548">
              <a:alpha val="95000"/>
            </a:srgbClr>
          </a:solidFill>
          <a:ln w="12700">
            <a:solidFill>
              <a:srgbClr val="5DD89C">
                <a:alpha val="56000"/>
              </a:srgbClr>
            </a:solidFill>
            <a:prstDash val="solid"/>
          </a:ln>
        </p:spPr>
        <p:txBody>
          <a:bodyPr/>
          <a:lstStyle/>
          <a:p>
            <a:endParaRPr lang="en-US"/>
          </a:p>
        </p:txBody>
      </p:sp>
      <p:sp>
        <p:nvSpPr>
          <p:cNvPr id="51" name="Shape 48"/>
          <p:cNvSpPr/>
          <p:nvPr/>
        </p:nvSpPr>
        <p:spPr>
          <a:xfrm>
            <a:off x="9326880" y="3044952"/>
            <a:ext cx="201168" cy="201168"/>
          </a:xfrm>
          <a:prstGeom prst="ellipse">
            <a:avLst/>
          </a:prstGeom>
          <a:solidFill>
            <a:srgbClr val="5DD89C"/>
          </a:solidFill>
          <a:ln w="12700">
            <a:solidFill>
              <a:srgbClr val="5DD89C">
                <a:alpha val="0"/>
              </a:srgbClr>
            </a:solidFill>
            <a:prstDash val="solid"/>
          </a:ln>
        </p:spPr>
        <p:txBody>
          <a:bodyPr/>
          <a:lstStyle/>
          <a:p>
            <a:endParaRPr lang="en-US"/>
          </a:p>
        </p:txBody>
      </p:sp>
      <p:sp>
        <p:nvSpPr>
          <p:cNvPr id="52" name="Text 49"/>
          <p:cNvSpPr/>
          <p:nvPr/>
        </p:nvSpPr>
        <p:spPr>
          <a:xfrm>
            <a:off x="9619488" y="3026664"/>
            <a:ext cx="1920240" cy="292608"/>
          </a:xfrm>
          <a:prstGeom prst="rect">
            <a:avLst/>
          </a:prstGeom>
          <a:noFill/>
          <a:ln/>
        </p:spPr>
        <p:txBody>
          <a:bodyPr wrap="square" lIns="0" tIns="0" rIns="0" bIns="0" rtlCol="0" anchor="t">
            <a:normAutofit/>
          </a:bodyPr>
          <a:lstStyle/>
          <a:p>
            <a:pPr marL="0" indent="0" algn="l">
              <a:buNone/>
            </a:pPr>
            <a:r>
              <a:rPr lang="en-US" sz="1030" b="1" dirty="0">
                <a:solidFill>
                  <a:srgbClr val="FFFFFF"/>
                </a:solidFill>
                <a:latin typeface="DM Sans 14pt" pitchFamily="34" charset="0"/>
                <a:ea typeface="DM Sans 14pt" pitchFamily="34" charset="-122"/>
                <a:cs typeface="DM Sans 14pt" pitchFamily="34" charset="-120"/>
              </a:rPr>
              <a:t>Total equity</a:t>
            </a:r>
            <a:endParaRPr lang="en-US" sz="1030" dirty="0"/>
          </a:p>
        </p:txBody>
      </p:sp>
      <p:sp>
        <p:nvSpPr>
          <p:cNvPr id="53" name="Shape 50"/>
          <p:cNvSpPr/>
          <p:nvPr/>
        </p:nvSpPr>
        <p:spPr>
          <a:xfrm>
            <a:off x="9345168" y="3474720"/>
            <a:ext cx="2157984" cy="0"/>
          </a:xfrm>
          <a:prstGeom prst="line">
            <a:avLst/>
          </a:prstGeom>
          <a:noFill/>
          <a:ln w="12700">
            <a:solidFill>
              <a:srgbClr val="5DD89C">
                <a:alpha val="55000"/>
              </a:srgbClr>
            </a:solidFill>
            <a:prstDash val="solid"/>
          </a:ln>
        </p:spPr>
        <p:txBody>
          <a:bodyPr/>
          <a:lstStyle/>
          <a:p>
            <a:endParaRPr lang="en-US"/>
          </a:p>
        </p:txBody>
      </p:sp>
      <p:sp>
        <p:nvSpPr>
          <p:cNvPr id="54" name="Text 51"/>
          <p:cNvSpPr/>
          <p:nvPr/>
        </p:nvSpPr>
        <p:spPr>
          <a:xfrm>
            <a:off x="9345168" y="3666744"/>
            <a:ext cx="2157984" cy="365760"/>
          </a:xfrm>
          <a:prstGeom prst="rect">
            <a:avLst/>
          </a:prstGeom>
          <a:noFill/>
          <a:ln/>
        </p:spPr>
        <p:txBody>
          <a:bodyPr wrap="square" lIns="0" tIns="0" rIns="0" bIns="0" rtlCol="0" anchor="t">
            <a:normAutofit/>
          </a:bodyPr>
          <a:lstStyle/>
          <a:p>
            <a:pPr marL="0" indent="0" algn="l">
              <a:buNone/>
            </a:pPr>
            <a:r>
              <a:rPr lang="en-US" sz="2200" b="1" dirty="0">
                <a:solidFill>
                  <a:srgbClr val="FFFFFF"/>
                </a:solidFill>
                <a:latin typeface="DM Sans 14pt" pitchFamily="34" charset="0"/>
                <a:ea typeface="DM Sans 14pt" pitchFamily="34" charset="-122"/>
                <a:cs typeface="DM Sans 14pt" pitchFamily="34" charset="-120"/>
              </a:rPr>
              <a:t>SEK 304.3m</a:t>
            </a:r>
            <a:endParaRPr lang="en-US" sz="2200" dirty="0"/>
          </a:p>
        </p:txBody>
      </p:sp>
      <p:sp>
        <p:nvSpPr>
          <p:cNvPr id="55" name="Shape 52"/>
          <p:cNvSpPr/>
          <p:nvPr/>
        </p:nvSpPr>
        <p:spPr>
          <a:xfrm>
            <a:off x="502920" y="4617720"/>
            <a:ext cx="5394960" cy="960120"/>
          </a:xfrm>
          <a:prstGeom prst="roundRect">
            <a:avLst>
              <a:gd name="adj" fmla="val 7619"/>
            </a:avLst>
          </a:prstGeom>
          <a:solidFill>
            <a:srgbClr val="08182F"/>
          </a:solidFill>
          <a:ln w="12700">
            <a:solidFill>
              <a:srgbClr val="F59E0B">
                <a:alpha val="56000"/>
              </a:srgbClr>
            </a:solidFill>
            <a:prstDash val="solid"/>
          </a:ln>
        </p:spPr>
        <p:txBody>
          <a:bodyPr/>
          <a:lstStyle/>
          <a:p>
            <a:endParaRPr lang="en-US"/>
          </a:p>
        </p:txBody>
      </p:sp>
      <p:sp>
        <p:nvSpPr>
          <p:cNvPr id="56" name="Shape 53"/>
          <p:cNvSpPr/>
          <p:nvPr/>
        </p:nvSpPr>
        <p:spPr>
          <a:xfrm>
            <a:off x="502920" y="4617720"/>
            <a:ext cx="45720" cy="960120"/>
          </a:xfrm>
          <a:prstGeom prst="rect">
            <a:avLst/>
          </a:prstGeom>
          <a:solidFill>
            <a:srgbClr val="F59E0B"/>
          </a:solidFill>
          <a:ln w="12700">
            <a:solidFill>
              <a:srgbClr val="F59E0B">
                <a:alpha val="0"/>
              </a:srgbClr>
            </a:solidFill>
            <a:prstDash val="solid"/>
          </a:ln>
        </p:spPr>
        <p:txBody>
          <a:bodyPr/>
          <a:lstStyle/>
          <a:p>
            <a:endParaRPr lang="en-US"/>
          </a:p>
        </p:txBody>
      </p:sp>
      <p:sp>
        <p:nvSpPr>
          <p:cNvPr id="57" name="Text 54"/>
          <p:cNvSpPr/>
          <p:nvPr/>
        </p:nvSpPr>
        <p:spPr>
          <a:xfrm>
            <a:off x="777240" y="4846320"/>
            <a:ext cx="4846320" cy="164592"/>
          </a:xfrm>
          <a:prstGeom prst="rect">
            <a:avLst/>
          </a:prstGeom>
          <a:noFill/>
          <a:ln/>
        </p:spPr>
        <p:txBody>
          <a:bodyPr wrap="square" lIns="0" tIns="0" rIns="0" bIns="0" rtlCol="0" anchor="t">
            <a:normAutofit/>
          </a:bodyPr>
          <a:lstStyle/>
          <a:p>
            <a:pPr marL="0" indent="0" algn="l">
              <a:buNone/>
            </a:pPr>
            <a:r>
              <a:rPr lang="en-US" sz="620" dirty="0">
                <a:solidFill>
                  <a:srgbClr val="F59E0B"/>
                </a:solidFill>
                <a:latin typeface="JetBrains Mono" pitchFamily="34" charset="0"/>
                <a:ea typeface="JetBrains Mono" pitchFamily="34" charset="-122"/>
                <a:cs typeface="JetBrains Mono" pitchFamily="34" charset="-120"/>
              </a:rPr>
              <a:t>WHAT INCREASED</a:t>
            </a:r>
            <a:endParaRPr lang="en-US" sz="620" dirty="0"/>
          </a:p>
        </p:txBody>
      </p:sp>
      <p:sp>
        <p:nvSpPr>
          <p:cNvPr id="58" name="Text 55"/>
          <p:cNvSpPr/>
          <p:nvPr/>
        </p:nvSpPr>
        <p:spPr>
          <a:xfrm>
            <a:off x="777240" y="5166360"/>
            <a:ext cx="4846320" cy="283464"/>
          </a:xfrm>
          <a:prstGeom prst="rect">
            <a:avLst/>
          </a:prstGeom>
          <a:noFill/>
          <a:ln/>
        </p:spPr>
        <p:txBody>
          <a:bodyPr wrap="square" lIns="0" tIns="0" rIns="0" bIns="0" rtlCol="0" anchor="t">
            <a:normAutofit fontScale="70000" lnSpcReduction="20000"/>
          </a:bodyPr>
          <a:lstStyle/>
          <a:p>
            <a:pPr marL="0" indent="0" algn="l">
              <a:buNone/>
            </a:pPr>
            <a:r>
              <a:rPr lang="en-US" sz="1530" b="1" dirty="0">
                <a:solidFill>
                  <a:srgbClr val="FFFFFF"/>
                </a:solidFill>
                <a:latin typeface="DM Sans 14pt" pitchFamily="34" charset="0"/>
                <a:ea typeface="DM Sans 14pt" pitchFamily="34" charset="-122"/>
                <a:cs typeface="DM Sans 14pt" pitchFamily="34" charset="-120"/>
              </a:rPr>
              <a:t>Trade payables rose to SEK 54.1m.</a:t>
            </a:r>
            <a:endParaRPr lang="en-US" sz="1530" dirty="0"/>
          </a:p>
          <a:p>
            <a:pPr marL="0" indent="0" algn="l">
              <a:buNone/>
            </a:pPr>
            <a:r>
              <a:rPr lang="en-US" sz="1530" b="1" dirty="0">
                <a:solidFill>
                  <a:srgbClr val="FFFFFF"/>
                </a:solidFill>
                <a:latin typeface="DM Sans 14pt" pitchFamily="34" charset="0"/>
                <a:ea typeface="DM Sans 14pt" pitchFamily="34" charset="-122"/>
                <a:cs typeface="DM Sans 14pt" pitchFamily="34" charset="-120"/>
              </a:rPr>
              <a:t>Deferred purchase consideration rose to SEK 15.5m.</a:t>
            </a:r>
            <a:endParaRPr lang="en-US" sz="1530" dirty="0"/>
          </a:p>
        </p:txBody>
      </p:sp>
      <p:sp>
        <p:nvSpPr>
          <p:cNvPr id="59" name="Shape 56"/>
          <p:cNvSpPr/>
          <p:nvPr/>
        </p:nvSpPr>
        <p:spPr>
          <a:xfrm>
            <a:off x="6263640" y="4617720"/>
            <a:ext cx="5440680" cy="960120"/>
          </a:xfrm>
          <a:prstGeom prst="roundRect">
            <a:avLst>
              <a:gd name="adj" fmla="val 7619"/>
            </a:avLst>
          </a:prstGeom>
          <a:solidFill>
            <a:srgbClr val="08182F"/>
          </a:solidFill>
          <a:ln w="12700">
            <a:solidFill>
              <a:srgbClr val="5DD89C">
                <a:alpha val="56000"/>
              </a:srgbClr>
            </a:solidFill>
            <a:prstDash val="solid"/>
          </a:ln>
        </p:spPr>
        <p:txBody>
          <a:bodyPr/>
          <a:lstStyle/>
          <a:p>
            <a:endParaRPr lang="en-US"/>
          </a:p>
        </p:txBody>
      </p:sp>
      <p:sp>
        <p:nvSpPr>
          <p:cNvPr id="60" name="Shape 57"/>
          <p:cNvSpPr/>
          <p:nvPr/>
        </p:nvSpPr>
        <p:spPr>
          <a:xfrm>
            <a:off x="6263640" y="4617720"/>
            <a:ext cx="45720" cy="960120"/>
          </a:xfrm>
          <a:prstGeom prst="rect">
            <a:avLst/>
          </a:prstGeom>
          <a:solidFill>
            <a:srgbClr val="5DD89C"/>
          </a:solidFill>
          <a:ln w="12700">
            <a:solidFill>
              <a:srgbClr val="5DD89C">
                <a:alpha val="0"/>
              </a:srgbClr>
            </a:solidFill>
            <a:prstDash val="solid"/>
          </a:ln>
        </p:spPr>
        <p:txBody>
          <a:bodyPr/>
          <a:lstStyle/>
          <a:p>
            <a:endParaRPr lang="en-US"/>
          </a:p>
        </p:txBody>
      </p:sp>
      <p:sp>
        <p:nvSpPr>
          <p:cNvPr id="61" name="Text 58"/>
          <p:cNvSpPr/>
          <p:nvPr/>
        </p:nvSpPr>
        <p:spPr>
          <a:xfrm>
            <a:off x="6537960" y="4846320"/>
            <a:ext cx="4892040" cy="164592"/>
          </a:xfrm>
          <a:prstGeom prst="rect">
            <a:avLst/>
          </a:prstGeom>
          <a:noFill/>
          <a:ln/>
        </p:spPr>
        <p:txBody>
          <a:bodyPr wrap="square" lIns="0" tIns="0" rIns="0" bIns="0" rtlCol="0" anchor="t">
            <a:normAutofit/>
          </a:bodyPr>
          <a:lstStyle/>
          <a:p>
            <a:pPr marL="0" indent="0" algn="l">
              <a:buNone/>
            </a:pPr>
            <a:r>
              <a:rPr lang="en-US" sz="620" dirty="0">
                <a:solidFill>
                  <a:srgbClr val="5DD89C"/>
                </a:solidFill>
                <a:latin typeface="JetBrains Mono" pitchFamily="34" charset="0"/>
                <a:ea typeface="JetBrains Mono" pitchFamily="34" charset="-122"/>
                <a:cs typeface="JetBrains Mono" pitchFamily="34" charset="-120"/>
              </a:rPr>
              <a:t>WHAT THIS INDICATES</a:t>
            </a:r>
            <a:endParaRPr lang="en-US" sz="620" dirty="0"/>
          </a:p>
        </p:txBody>
      </p:sp>
      <p:sp>
        <p:nvSpPr>
          <p:cNvPr id="62" name="Text 59"/>
          <p:cNvSpPr/>
          <p:nvPr/>
        </p:nvSpPr>
        <p:spPr>
          <a:xfrm>
            <a:off x="6537960" y="5166360"/>
            <a:ext cx="4892040" cy="283464"/>
          </a:xfrm>
          <a:prstGeom prst="rect">
            <a:avLst/>
          </a:prstGeom>
          <a:noFill/>
          <a:ln/>
        </p:spPr>
        <p:txBody>
          <a:bodyPr wrap="square" lIns="0" tIns="0" rIns="0" bIns="0" rtlCol="0" anchor="t">
            <a:normAutofit fontScale="70000" lnSpcReduction="20000"/>
          </a:bodyPr>
          <a:lstStyle/>
          <a:p>
            <a:pPr marL="0" indent="0" algn="l">
              <a:buNone/>
            </a:pPr>
            <a:r>
              <a:rPr lang="en-US" sz="1530" b="1" dirty="0">
                <a:solidFill>
                  <a:srgbClr val="FFFFFF"/>
                </a:solidFill>
                <a:latin typeface="DM Sans 14pt" pitchFamily="34" charset="0"/>
                <a:ea typeface="DM Sans 14pt" pitchFamily="34" charset="-122"/>
                <a:cs typeface="DM Sans 14pt" pitchFamily="34" charset="-120"/>
              </a:rPr>
              <a:t>The business remains well capitalised.</a:t>
            </a:r>
            <a:endParaRPr lang="en-US" sz="1530" dirty="0"/>
          </a:p>
          <a:p>
            <a:pPr marL="0" indent="0" algn="l">
              <a:buNone/>
            </a:pPr>
            <a:r>
              <a:rPr lang="en-US" sz="1530" b="1" dirty="0">
                <a:solidFill>
                  <a:srgbClr val="FFFFFF"/>
                </a:solidFill>
                <a:latin typeface="DM Sans 14pt" pitchFamily="34" charset="0"/>
                <a:ea typeface="DM Sans 14pt" pitchFamily="34" charset="-122"/>
                <a:cs typeface="DM Sans 14pt" pitchFamily="34" charset="-120"/>
              </a:rPr>
              <a:t>This is a scale-up and integration story.</a:t>
            </a:r>
            <a:endParaRPr lang="en-US" sz="1530" dirty="0"/>
          </a:p>
        </p:txBody>
      </p:sp>
      <p:sp>
        <p:nvSpPr>
          <p:cNvPr id="63" name="Shape 60"/>
          <p:cNvSpPr/>
          <p:nvPr/>
        </p:nvSpPr>
        <p:spPr>
          <a:xfrm>
            <a:off x="502920" y="5833872"/>
            <a:ext cx="11201400" cy="438912"/>
          </a:xfrm>
          <a:prstGeom prst="roundRect">
            <a:avLst>
              <a:gd name="adj" fmla="val 16667"/>
            </a:avLst>
          </a:prstGeom>
          <a:solidFill>
            <a:srgbClr val="08182F">
              <a:alpha val="99000"/>
            </a:srgbClr>
          </a:solidFill>
          <a:ln w="12700">
            <a:solidFill>
              <a:srgbClr val="5DD89C">
                <a:alpha val="56000"/>
              </a:srgbClr>
            </a:solidFill>
            <a:prstDash val="solid"/>
          </a:ln>
        </p:spPr>
        <p:txBody>
          <a:bodyPr/>
          <a:lstStyle/>
          <a:p>
            <a:endParaRPr lang="en-US"/>
          </a:p>
        </p:txBody>
      </p:sp>
      <p:sp>
        <p:nvSpPr>
          <p:cNvPr id="64" name="Shape 61"/>
          <p:cNvSpPr/>
          <p:nvPr/>
        </p:nvSpPr>
        <p:spPr>
          <a:xfrm>
            <a:off x="502920" y="5833872"/>
            <a:ext cx="45720" cy="438912"/>
          </a:xfrm>
          <a:prstGeom prst="rect">
            <a:avLst/>
          </a:prstGeom>
          <a:solidFill>
            <a:srgbClr val="5DD89C"/>
          </a:solidFill>
          <a:ln w="12700">
            <a:solidFill>
              <a:srgbClr val="5DD89C">
                <a:alpha val="0"/>
              </a:srgbClr>
            </a:solidFill>
            <a:prstDash val="solid"/>
          </a:ln>
        </p:spPr>
        <p:txBody>
          <a:bodyPr/>
          <a:lstStyle/>
          <a:p>
            <a:endParaRPr lang="en-US"/>
          </a:p>
        </p:txBody>
      </p:sp>
      <p:sp>
        <p:nvSpPr>
          <p:cNvPr id="65" name="Text 62"/>
          <p:cNvSpPr/>
          <p:nvPr/>
        </p:nvSpPr>
        <p:spPr>
          <a:xfrm>
            <a:off x="694944" y="5961888"/>
            <a:ext cx="10835640" cy="155448"/>
          </a:xfrm>
          <a:prstGeom prst="rect">
            <a:avLst/>
          </a:prstGeom>
          <a:noFill/>
          <a:ln/>
        </p:spPr>
        <p:txBody>
          <a:bodyPr wrap="square" lIns="0" tIns="0" rIns="0" bIns="0" rtlCol="0" anchor="t">
            <a:normAutofit/>
          </a:bodyPr>
          <a:lstStyle/>
          <a:p>
            <a:pPr marL="0" indent="0" algn="l">
              <a:buNone/>
            </a:pPr>
            <a:r>
              <a:rPr lang="en-US" sz="890" b="1" dirty="0">
                <a:solidFill>
                  <a:srgbClr val="5DD89C"/>
                </a:solidFill>
                <a:latin typeface="DM Sans 14pt" pitchFamily="34" charset="0"/>
                <a:ea typeface="DM Sans 14pt" pitchFamily="34" charset="-122"/>
                <a:cs typeface="DM Sans 14pt" pitchFamily="34" charset="-120"/>
              </a:rPr>
              <a:t>INVESTOR TAKEAWAY: </a:t>
            </a:r>
            <a:r>
              <a:rPr lang="en-US" sz="890" dirty="0">
                <a:solidFill>
                  <a:srgbClr val="FFFFFF"/>
                </a:solidFill>
                <a:latin typeface="DM Sans 14pt" pitchFamily="34" charset="0"/>
                <a:ea typeface="DM Sans 14pt" pitchFamily="34" charset="-122"/>
                <a:cs typeface="DM Sans 14pt" pitchFamily="34" charset="-120"/>
              </a:rPr>
              <a:t>The liability base rose with growth, but the SEK 304.3m equity base underpins balance-sheet resilience.</a:t>
            </a:r>
            <a:endParaRPr lang="en-US" sz="890" dirty="0"/>
          </a:p>
        </p:txBody>
      </p:sp>
      <p:pic>
        <p:nvPicPr>
          <p:cNvPr id="66" name="Picture 65">
            <a:extLst>
              <a:ext uri="{FF2B5EF4-FFF2-40B4-BE49-F238E27FC236}">
                <a16:creationId xmlns:a16="http://schemas.microsoft.com/office/drawing/2014/main" id="{E43554D4-CFD8-38F1-E9F0-4E28A5F853AA}"/>
              </a:ext>
            </a:extLst>
          </p:cNvPr>
          <p:cNvPicPr>
            <a:picLocks noChangeAspect="1"/>
          </p:cNvPicPr>
          <p:nvPr/>
        </p:nvPicPr>
        <p:blipFill>
          <a:blip r:embed="rId3"/>
          <a:stretch/>
        </p:blipFill>
        <p:spPr>
          <a:xfrm>
            <a:off x="510983" y="266700"/>
            <a:ext cx="2226059" cy="70485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M Sans"/>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DM San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1535</TotalTime>
  <Words>1945</Words>
  <Application>Microsoft Macintosh PowerPoint</Application>
  <PresentationFormat>Widescreen</PresentationFormat>
  <Paragraphs>244</Paragraphs>
  <Slides>9</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Calibri</vt:lpstr>
      <vt:lpstr>DM Sans 14pt</vt:lpstr>
      <vt:lpstr>DM Sans 14pt Light</vt:lpstr>
      <vt:lpstr>JetBrains Mono</vt:lpstr>
      <vt:lpstr>Office Theme</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White Pearl Technology Group 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WPTG H1 2026 Investor Clarification - WPTG Visual Kit 2026</dc:title>
  <dc:subject>Investor slides on H1 2026 balance sheet movements</dc:subject>
  <dc:creator>OpenAI</dc:creator>
  <cp:lastModifiedBy>Ebrahim Laher</cp:lastModifiedBy>
  <cp:revision>10</cp:revision>
  <dcterms:created xsi:type="dcterms:W3CDTF">2026-08-22T17:49:25Z</dcterms:created>
  <dcterms:modified xsi:type="dcterms:W3CDTF">2026-08-24T11:58:25Z</dcterms:modified>
</cp:coreProperties>
</file>